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sldIdLst>
    <p:sldId id="277" r:id="rId2"/>
    <p:sldId id="279" r:id="rId3"/>
    <p:sldId id="257" r:id="rId4"/>
    <p:sldId id="260" r:id="rId5"/>
    <p:sldId id="258" r:id="rId6"/>
    <p:sldId id="298" r:id="rId7"/>
    <p:sldId id="335" r:id="rId8"/>
    <p:sldId id="336" r:id="rId9"/>
    <p:sldId id="337" r:id="rId10"/>
    <p:sldId id="338" r:id="rId11"/>
    <p:sldId id="344" r:id="rId12"/>
    <p:sldId id="339" r:id="rId13"/>
    <p:sldId id="340" r:id="rId14"/>
    <p:sldId id="341" r:id="rId15"/>
    <p:sldId id="342" r:id="rId16"/>
    <p:sldId id="343" r:id="rId17"/>
    <p:sldId id="309" r:id="rId18"/>
    <p:sldId id="310" r:id="rId19"/>
    <p:sldId id="311" r:id="rId20"/>
    <p:sldId id="312" r:id="rId21"/>
    <p:sldId id="313" r:id="rId22"/>
    <p:sldId id="314" r:id="rId23"/>
    <p:sldId id="315" r:id="rId24"/>
    <p:sldId id="316" r:id="rId25"/>
    <p:sldId id="317" r:id="rId26"/>
    <p:sldId id="318" r:id="rId27"/>
    <p:sldId id="319" r:id="rId28"/>
    <p:sldId id="320" r:id="rId29"/>
    <p:sldId id="321" r:id="rId30"/>
    <p:sldId id="322" r:id="rId31"/>
    <p:sldId id="323" r:id="rId32"/>
    <p:sldId id="324" r:id="rId33"/>
    <p:sldId id="325" r:id="rId34"/>
    <p:sldId id="326" r:id="rId35"/>
    <p:sldId id="327" r:id="rId36"/>
    <p:sldId id="328" r:id="rId37"/>
    <p:sldId id="329" r:id="rId38"/>
    <p:sldId id="330" r:id="rId39"/>
    <p:sldId id="331" r:id="rId40"/>
    <p:sldId id="332" r:id="rId41"/>
    <p:sldId id="333" r:id="rId42"/>
    <p:sldId id="346" r:id="rId43"/>
    <p:sldId id="347" r:id="rId44"/>
    <p:sldId id="348" r:id="rId45"/>
    <p:sldId id="349" r:id="rId46"/>
    <p:sldId id="334" r:id="rId47"/>
    <p:sldId id="297"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57F41039-950C-4DEF-A87D-47BD05F4E97B}">
          <p14:sldIdLst>
            <p14:sldId id="277"/>
            <p14:sldId id="279"/>
            <p14:sldId id="257"/>
            <p14:sldId id="260"/>
            <p14:sldId id="258"/>
            <p14:sldId id="298"/>
            <p14:sldId id="335"/>
            <p14:sldId id="336"/>
            <p14:sldId id="337"/>
            <p14:sldId id="338"/>
            <p14:sldId id="344"/>
            <p14:sldId id="339"/>
            <p14:sldId id="340"/>
            <p14:sldId id="341"/>
            <p14:sldId id="342"/>
            <p14:sldId id="343"/>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46"/>
            <p14:sldId id="347"/>
            <p14:sldId id="348"/>
            <p14:sldId id="349"/>
            <p14:sldId id="334"/>
            <p14:sldId id="29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D2FE"/>
    <a:srgbClr val="FFEFFF"/>
    <a:srgbClr val="FFFBFF"/>
    <a:srgbClr val="A953FF"/>
    <a:srgbClr val="6600CC"/>
    <a:srgbClr val="EFCEFE"/>
    <a:srgbClr val="E0C1FF"/>
    <a:srgbClr val="600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3" autoAdjust="0"/>
    <p:restoredTop sz="94660"/>
  </p:normalViewPr>
  <p:slideViewPr>
    <p:cSldViewPr snapToGrid="0">
      <p:cViewPr varScale="1">
        <p:scale>
          <a:sx n="76" d="100"/>
          <a:sy n="76" d="100"/>
        </p:scale>
        <p:origin x="188" y="60"/>
      </p:cViewPr>
      <p:guideLst/>
    </p:cSldViewPr>
  </p:slideViewPr>
  <p:notesTextViewPr>
    <p:cViewPr>
      <p:scale>
        <a:sx n="1" d="1"/>
        <a:sy n="1" d="1"/>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B5278-C0F6-49AE-AE44-DCFFFFA117AF}" type="datetimeFigureOut">
              <a:rPr lang="en-MY" smtClean="0"/>
              <a:t>14/6/2022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76E69-A8B0-4A3F-9C29-ED335E9E8776}" type="slidenum">
              <a:rPr lang="en-MY" smtClean="0"/>
              <a:t>‹#›</a:t>
            </a:fld>
            <a:endParaRPr lang="en-MY"/>
          </a:p>
        </p:txBody>
      </p:sp>
    </p:spTree>
    <p:extLst>
      <p:ext uri="{BB962C8B-B14F-4D97-AF65-F5344CB8AC3E}">
        <p14:creationId xmlns:p14="http://schemas.microsoft.com/office/powerpoint/2010/main" val="4270408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4079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7708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835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26107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352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93244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1432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411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5538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14/6/2022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036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4549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CA1A35-D7C6-4BE8-9291-7DACF2BCED02}" type="datetimeFigureOut">
              <a:rPr lang="en-MY" smtClean="0"/>
              <a:t>14/6/2022</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18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CA1A35-D7C6-4BE8-9291-7DACF2BCED02}" type="datetimeFigureOut">
              <a:rPr lang="en-MY" smtClean="0"/>
              <a:t>14/6/2022</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100716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A1A35-D7C6-4BE8-9291-7DACF2BCED02}" type="datetimeFigureOut">
              <a:rPr lang="en-MY" smtClean="0"/>
              <a:t>14/6/2022</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0945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6041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14/6/2022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99393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CA1A35-D7C6-4BE8-9291-7DACF2BCED02}" type="datetimeFigureOut">
              <a:rPr lang="en-MY" smtClean="0"/>
              <a:t>14/6/2022</a:t>
            </a:fld>
            <a:endParaRPr lang="en-M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120495-3E74-4589-909C-F5D9E1606AAD}" type="slidenum">
              <a:rPr lang="en-MY" smtClean="0"/>
              <a:t>‹#›</a:t>
            </a:fld>
            <a:endParaRPr lang="en-MY"/>
          </a:p>
        </p:txBody>
      </p:sp>
    </p:spTree>
    <p:extLst>
      <p:ext uri="{BB962C8B-B14F-4D97-AF65-F5344CB8AC3E}">
        <p14:creationId xmlns:p14="http://schemas.microsoft.com/office/powerpoint/2010/main" val="750301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3B89B1-1B8D-43DA-9125-8454C3E046F2}"/>
              </a:ext>
            </a:extLst>
          </p:cNvPr>
          <p:cNvSpPr/>
          <p:nvPr/>
        </p:nvSpPr>
        <p:spPr>
          <a:xfrm>
            <a:off x="0" y="2405108"/>
            <a:ext cx="8702566" cy="158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1" name="Picture 10">
            <a:extLst>
              <a:ext uri="{FF2B5EF4-FFF2-40B4-BE49-F238E27FC236}">
                <a16:creationId xmlns:a16="http://schemas.microsoft.com/office/drawing/2014/main" id="{696135B7-A8C1-435B-B921-D6392321F608}"/>
              </a:ext>
            </a:extLst>
          </p:cNvPr>
          <p:cNvPicPr>
            <a:picLocks noChangeAspect="1"/>
          </p:cNvPicPr>
          <p:nvPr/>
        </p:nvPicPr>
        <p:blipFill>
          <a:blip r:embed="rId2"/>
          <a:stretch>
            <a:fillRect/>
          </a:stretch>
        </p:blipFill>
        <p:spPr>
          <a:xfrm>
            <a:off x="8158676" y="1186841"/>
            <a:ext cx="3593763" cy="5235821"/>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22CCA42-87C0-41CD-BDCE-AC4EA55EB621}"/>
              </a:ext>
            </a:extLst>
          </p:cNvPr>
          <p:cNvSpPr txBox="1"/>
          <p:nvPr/>
        </p:nvSpPr>
        <p:spPr>
          <a:xfrm>
            <a:off x="152497" y="435338"/>
            <a:ext cx="8211312" cy="19697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Training of Core Trainers CPG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Management of Dementia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(Third Edition)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10B719F-FD77-48C4-A979-B285648BEB53}"/>
              </a:ext>
            </a:extLst>
          </p:cNvPr>
          <p:cNvSpPr txBox="1"/>
          <p:nvPr/>
        </p:nvSpPr>
        <p:spPr>
          <a:xfrm>
            <a:off x="308000" y="2918501"/>
            <a:ext cx="72719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2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Pharmacological Treatment</a:t>
            </a:r>
          </a:p>
        </p:txBody>
      </p:sp>
      <p:sp>
        <p:nvSpPr>
          <p:cNvPr id="15" name="Rectangle 6">
            <a:extLst>
              <a:ext uri="{FF2B5EF4-FFF2-40B4-BE49-F238E27FC236}">
                <a16:creationId xmlns:a16="http://schemas.microsoft.com/office/drawing/2014/main" id="{3E7F4AA0-8897-4A6B-B81C-B68BB1221989}"/>
              </a:ext>
            </a:extLst>
          </p:cNvPr>
          <p:cNvSpPr>
            <a:spLocks noChangeArrowheads="1"/>
          </p:cNvSpPr>
          <p:nvPr/>
        </p:nvSpPr>
        <p:spPr bwMode="auto">
          <a:xfrm>
            <a:off x="439561" y="4355250"/>
            <a:ext cx="6861730" cy="283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Mr. </a:t>
            </a:r>
            <a:r>
              <a:rPr kumimoji="0" lang="en-US" altLang="en-US" sz="1800" b="1"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Rajeswaran</a:t>
            </a: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A/L Ramalingam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Pegawai</a:t>
            </a: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80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Farmasi</a:t>
            </a:r>
            <a:endPar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Kuala Lumpur</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n-US" altLang="en-US" dirty="0">
              <a:solidFill>
                <a:srgbClr val="000000"/>
              </a:solidFill>
              <a:latin typeface="Arial" panose="020B0604020202020204"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Dr. Chan Yee Fai</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Geriatric Psychiatrist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Kuala Lumpur</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4659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461640" y="492024"/>
            <a:ext cx="9561250" cy="1320800"/>
          </a:xfrm>
        </p:spPr>
        <p:txBody>
          <a:bodyPr>
            <a:normAutofit/>
          </a:bodyPr>
          <a:lstStyle/>
          <a:p>
            <a:r>
              <a:rPr lang="en-MY" sz="4000" b="1" dirty="0">
                <a:solidFill>
                  <a:schemeClr val="accent1">
                    <a:lumMod val="75000"/>
                  </a:schemeClr>
                </a:solidFill>
                <a:cs typeface="Aharoni" panose="02010803020104030203" pitchFamily="2" charset="-79"/>
              </a:rPr>
              <a:t>Alzheimer’s Disease – Rivastigmine</a:t>
            </a:r>
            <a:r>
              <a:rPr lang="en-MY" sz="2000" b="1" dirty="0">
                <a:solidFill>
                  <a:schemeClr val="accent1">
                    <a:lumMod val="75000"/>
                  </a:schemeClr>
                </a:solidFill>
                <a:cs typeface="Aharoni" panose="02010803020104030203" pitchFamily="2" charset="-79"/>
              </a:rPr>
              <a:t>-2</a:t>
            </a:r>
            <a:endParaRPr lang="en-GB" sz="40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562470"/>
            <a:ext cx="8596668" cy="4685930"/>
          </a:xfrm>
        </p:spPr>
        <p:txBody>
          <a:bodyPr>
            <a:normAutofit/>
          </a:bodyPr>
          <a:lstStyle/>
          <a:p>
            <a:pPr algn="just">
              <a:lnSpc>
                <a:spcPct val="120000"/>
              </a:lnSpc>
              <a:spcBef>
                <a:spcPts val="0"/>
              </a:spcBef>
            </a:pPr>
            <a:r>
              <a:rPr lang="en-US" sz="2800" dirty="0">
                <a:latin typeface="Calibri" panose="020F0502020204030204" pitchFamily="34" charset="0"/>
                <a:cs typeface="Calibri" panose="020F0502020204030204" pitchFamily="34" charset="0"/>
              </a:rPr>
              <a:t>Rivastigmine 10 cm2 (9.5 mg/day) patch = 6 to 12 mg/day twice daily capsules showed in MMSE at 24 weeks</a:t>
            </a:r>
            <a:r>
              <a:rPr lang="en-US" sz="2800" baseline="30000" dirty="0">
                <a:latin typeface="Calibri" panose="020F0502020204030204" pitchFamily="34" charset="0"/>
                <a:cs typeface="Calibri" panose="020F0502020204030204" pitchFamily="34" charset="0"/>
              </a:rPr>
              <a:t>76, level I</a:t>
            </a:r>
          </a:p>
          <a:p>
            <a:pPr algn="just">
              <a:lnSpc>
                <a:spcPct val="120000"/>
              </a:lnSpc>
              <a:spcBef>
                <a:spcPts val="0"/>
              </a:spcBef>
            </a:pPr>
            <a:r>
              <a:rPr lang="en-US" sz="2800" dirty="0">
                <a:latin typeface="Calibri" panose="020F0502020204030204" pitchFamily="34" charset="0"/>
                <a:cs typeface="Calibri" panose="020F0502020204030204" pitchFamily="34" charset="0"/>
              </a:rPr>
              <a:t>An RCT found Rivastigmine 13.3 mg/24h patch &gt;4.6 mg/24h patch in severe AD on SIB at 24weeks and ADAS-CGIC but no difference in NPI</a:t>
            </a:r>
            <a:r>
              <a:rPr lang="en-US" sz="2800" baseline="30000" dirty="0">
                <a:latin typeface="Calibri" panose="020F0502020204030204" pitchFamily="34" charset="0"/>
                <a:cs typeface="Calibri" panose="020F0502020204030204" pitchFamily="34" charset="0"/>
              </a:rPr>
              <a:t>77</a:t>
            </a:r>
          </a:p>
          <a:p>
            <a:pPr marL="457200" lvl="1" indent="0" algn="just">
              <a:buNone/>
            </a:pPr>
            <a:endParaRPr lang="en-GB" sz="1100"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7577361F-AA59-457E-AAB7-882F505FA258}"/>
              </a:ext>
            </a:extLst>
          </p:cNvPr>
          <p:cNvSpPr txBox="1"/>
          <p:nvPr/>
        </p:nvSpPr>
        <p:spPr>
          <a:xfrm>
            <a:off x="443867" y="6057907"/>
            <a:ext cx="8596668" cy="646331"/>
          </a:xfrm>
          <a:prstGeom prst="rect">
            <a:avLst/>
          </a:prstGeom>
          <a:noFill/>
        </p:spPr>
        <p:txBody>
          <a:bodyPr wrap="square" rtlCol="0">
            <a:spAutoFit/>
          </a:bodyPr>
          <a:lstStyle/>
          <a:p>
            <a:pPr marL="342900" indent="-342900" algn="just">
              <a:buFont typeface="+mj-lt"/>
              <a:buAutoNum type="arabicPeriod" startAt="76"/>
            </a:pPr>
            <a:r>
              <a:rPr lang="en-US" sz="1200" dirty="0">
                <a:latin typeface="Calibri" panose="020F0502020204030204" pitchFamily="34" charset="0"/>
                <a:cs typeface="Calibri" panose="020F0502020204030204" pitchFamily="34" charset="0"/>
              </a:rPr>
              <a:t>Birks JS, Grimley Evans J. Rivastigmine for Alzheimer’s disease. The Cochrane database of systematic reviews. 2015(4):CD001191.</a:t>
            </a:r>
          </a:p>
          <a:p>
            <a:pPr marL="342900" indent="-342900" algn="just">
              <a:buFont typeface="+mj-lt"/>
              <a:buAutoNum type="arabicPeriod" startAt="76"/>
            </a:pPr>
            <a:r>
              <a:rPr lang="en-US" sz="1200" dirty="0">
                <a:latin typeface="Calibri" panose="020F0502020204030204" pitchFamily="34" charset="0"/>
                <a:cs typeface="Calibri" panose="020F0502020204030204" pitchFamily="34" charset="0"/>
              </a:rPr>
              <a:t>Farlow MR, Grossberg GT, </a:t>
            </a:r>
            <a:r>
              <a:rPr lang="en-US" sz="1200" dirty="0" err="1">
                <a:latin typeface="Calibri" panose="020F0502020204030204" pitchFamily="34" charset="0"/>
                <a:cs typeface="Calibri" panose="020F0502020204030204" pitchFamily="34" charset="0"/>
              </a:rPr>
              <a:t>Sadowsky</a:t>
            </a:r>
            <a:r>
              <a:rPr lang="en-US" sz="1200" dirty="0">
                <a:latin typeface="Calibri" panose="020F0502020204030204" pitchFamily="34" charset="0"/>
                <a:cs typeface="Calibri" panose="020F0502020204030204" pitchFamily="34" charset="0"/>
              </a:rPr>
              <a:t> CH, et al. A 24-week, randomized, controlled trial of rivastigmine patch 13.3 mg/24 h versus 4.6 mg/24 h in severe Alzheimer’s dementia. CNS neuroscience &amp; therapeutics. 2013;19(10):745-52.</a:t>
            </a:r>
          </a:p>
        </p:txBody>
      </p:sp>
    </p:spTree>
    <p:extLst>
      <p:ext uri="{BB962C8B-B14F-4D97-AF65-F5344CB8AC3E}">
        <p14:creationId xmlns:p14="http://schemas.microsoft.com/office/powerpoint/2010/main" val="2304123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461640" y="492024"/>
            <a:ext cx="9561250" cy="1320800"/>
          </a:xfrm>
        </p:spPr>
        <p:txBody>
          <a:bodyPr>
            <a:normAutofit/>
          </a:bodyPr>
          <a:lstStyle/>
          <a:p>
            <a:r>
              <a:rPr lang="en-MY" sz="4000" b="1" dirty="0">
                <a:solidFill>
                  <a:schemeClr val="accent1">
                    <a:lumMod val="75000"/>
                  </a:schemeClr>
                </a:solidFill>
                <a:cs typeface="Aharoni" panose="02010803020104030203" pitchFamily="2" charset="-79"/>
              </a:rPr>
              <a:t>Alzheimer’s Disease – Rivastigmine</a:t>
            </a:r>
            <a:r>
              <a:rPr lang="en-MY" sz="2000" b="1" dirty="0">
                <a:solidFill>
                  <a:schemeClr val="accent1">
                    <a:lumMod val="75000"/>
                  </a:schemeClr>
                </a:solidFill>
                <a:cs typeface="Aharoni" panose="02010803020104030203" pitchFamily="2" charset="-79"/>
              </a:rPr>
              <a:t>-3</a:t>
            </a:r>
            <a:endParaRPr lang="en-GB" sz="40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562470"/>
            <a:ext cx="8596668" cy="4685930"/>
          </a:xfrm>
        </p:spPr>
        <p:txBody>
          <a:bodyPr>
            <a:normAutofit fontScale="77500" lnSpcReduction="20000"/>
          </a:bodyPr>
          <a:lstStyle/>
          <a:p>
            <a:pPr algn="just">
              <a:lnSpc>
                <a:spcPct val="120000"/>
              </a:lnSpc>
              <a:spcBef>
                <a:spcPts val="0"/>
              </a:spcBef>
            </a:pPr>
            <a:r>
              <a:rPr lang="en-US" sz="3800" dirty="0">
                <a:latin typeface="Calibri" panose="020F0502020204030204" pitchFamily="34" charset="0"/>
                <a:cs typeface="Calibri" panose="020F0502020204030204" pitchFamily="34" charset="0"/>
              </a:rPr>
              <a:t>Safety</a:t>
            </a:r>
            <a:r>
              <a:rPr lang="en-US" sz="4000" baseline="30000" dirty="0">
                <a:latin typeface="Calibri" panose="020F0502020204030204" pitchFamily="34" charset="0"/>
                <a:cs typeface="Calibri" panose="020F0502020204030204" pitchFamily="34" charset="0"/>
              </a:rPr>
              <a:t>76, level I</a:t>
            </a:r>
            <a:endParaRPr lang="en-US" sz="3800" dirty="0">
              <a:latin typeface="Calibri" panose="020F0502020204030204" pitchFamily="34" charset="0"/>
              <a:cs typeface="Calibri" panose="020F0502020204030204" pitchFamily="34" charset="0"/>
            </a:endParaRPr>
          </a:p>
          <a:p>
            <a:pPr lvl="1" algn="just">
              <a:lnSpc>
                <a:spcPct val="120000"/>
              </a:lnSpc>
              <a:spcBef>
                <a:spcPts val="0"/>
              </a:spcBef>
              <a:buFont typeface="Wingdings" panose="05000000000000000000" pitchFamily="2" charset="2"/>
              <a:buChar char="Ø"/>
            </a:pPr>
            <a:r>
              <a:rPr lang="en-US" sz="3200" dirty="0">
                <a:latin typeface="Calibri" panose="020F0502020204030204" pitchFamily="34" charset="0"/>
                <a:cs typeface="Calibri" panose="020F0502020204030204" pitchFamily="34" charset="0"/>
              </a:rPr>
              <a:t>6 to 12mg/day and 9.5mg/day patch &gt; placebo by at least ONE AE at 26 weeks (OR=2.16, 95% CI 1.82 to 2.57) </a:t>
            </a:r>
          </a:p>
          <a:p>
            <a:pPr lvl="1" algn="just">
              <a:lnSpc>
                <a:spcPct val="120000"/>
              </a:lnSpc>
              <a:spcBef>
                <a:spcPts val="0"/>
              </a:spcBef>
              <a:buFont typeface="Wingdings" panose="05000000000000000000" pitchFamily="2" charset="2"/>
              <a:buChar char="Ø"/>
            </a:pPr>
            <a:r>
              <a:rPr lang="en-US" sz="3200" dirty="0">
                <a:latin typeface="Calibri" panose="020F0502020204030204" pitchFamily="34" charset="0"/>
                <a:cs typeface="Calibri" panose="020F0502020204030204" pitchFamily="34" charset="0"/>
              </a:rPr>
              <a:t>Patch may have fewer AE vs capsules</a:t>
            </a:r>
          </a:p>
          <a:p>
            <a:pPr lvl="1" algn="just">
              <a:lnSpc>
                <a:spcPct val="120000"/>
              </a:lnSpc>
              <a:spcBef>
                <a:spcPts val="0"/>
              </a:spcBef>
              <a:buFont typeface="Wingdings" panose="05000000000000000000" pitchFamily="2" charset="2"/>
              <a:buChar char="Ø"/>
            </a:pPr>
            <a:r>
              <a:rPr lang="en-US" sz="3200" dirty="0">
                <a:latin typeface="Calibri" panose="020F0502020204030204" pitchFamily="34" charset="0"/>
                <a:cs typeface="Calibri" panose="020F0502020204030204" pitchFamily="34" charset="0"/>
              </a:rPr>
              <a:t>17.4mg/24h (OR=2.28, 95% CI 1.64, 3.16) &gt; 9.5mg/24h (OR=1.63, 95% CI 1.29 to 2.06) &gt; placebo in at least one AE</a:t>
            </a:r>
          </a:p>
          <a:p>
            <a:pPr lvl="1" algn="just">
              <a:lnSpc>
                <a:spcPct val="120000"/>
              </a:lnSpc>
              <a:spcBef>
                <a:spcPts val="0"/>
              </a:spcBef>
              <a:buFont typeface="Wingdings" panose="05000000000000000000" pitchFamily="2" charset="2"/>
              <a:buChar char="Ø"/>
            </a:pPr>
            <a:r>
              <a:rPr lang="en-US" sz="3200" dirty="0">
                <a:latin typeface="Calibri" panose="020F0502020204030204" pitchFamily="34" charset="0"/>
                <a:cs typeface="Calibri" panose="020F0502020204030204" pitchFamily="34" charset="0"/>
              </a:rPr>
              <a:t>AE in 13.3 mg/24 h &gt; 9.5 mg/24 h (75.0% vs 68.2% respectively) but most were mild and decreased over time</a:t>
            </a: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395361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677333" y="609600"/>
            <a:ext cx="9381067" cy="1320800"/>
          </a:xfrm>
        </p:spPr>
        <p:txBody>
          <a:bodyPr>
            <a:normAutofit/>
          </a:bodyPr>
          <a:lstStyle/>
          <a:p>
            <a:r>
              <a:rPr lang="en-MY" sz="4000" b="1" dirty="0">
                <a:solidFill>
                  <a:schemeClr val="accent1">
                    <a:lumMod val="75000"/>
                  </a:schemeClr>
                </a:solidFill>
                <a:cs typeface="Aharoni" panose="02010803020104030203" pitchFamily="2" charset="-79"/>
              </a:rPr>
              <a:t>Alzheimer’s Disease – Galantamine</a:t>
            </a:r>
            <a:endParaRPr lang="en-GB" sz="40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562470"/>
            <a:ext cx="8596668" cy="4685930"/>
          </a:xfrm>
        </p:spPr>
        <p:txBody>
          <a:bodyPr>
            <a:normAutofit fontScale="62500" lnSpcReduction="20000"/>
          </a:bodyPr>
          <a:lstStyle/>
          <a:p>
            <a:pPr algn="just">
              <a:lnSpc>
                <a:spcPct val="120000"/>
              </a:lnSpc>
              <a:spcBef>
                <a:spcPts val="0"/>
              </a:spcBef>
            </a:pPr>
            <a:r>
              <a:rPr lang="en-US" sz="4500" dirty="0">
                <a:latin typeface="Calibri" panose="020F0502020204030204" pitchFamily="34" charset="0"/>
                <a:cs typeface="Calibri" panose="020F0502020204030204" pitchFamily="34" charset="0"/>
              </a:rPr>
              <a:t>HTA of variable quality evidence found galantamine &gt; placebo:</a:t>
            </a:r>
            <a:r>
              <a:rPr lang="en-US" sz="4500" baseline="30000" dirty="0">
                <a:latin typeface="Calibri" panose="020F0502020204030204" pitchFamily="34" charset="0"/>
                <a:cs typeface="Calibri" panose="020F0502020204030204" pitchFamily="34" charset="0"/>
              </a:rPr>
              <a:t>74, level I</a:t>
            </a:r>
          </a:p>
          <a:p>
            <a:pPr lvl="1" algn="just">
              <a:lnSpc>
                <a:spcPct val="120000"/>
              </a:lnSpc>
              <a:spcBef>
                <a:spcPts val="0"/>
              </a:spcBef>
              <a:buFont typeface="Wingdings" panose="05000000000000000000" pitchFamily="2" charset="2"/>
              <a:buChar char="Ø"/>
            </a:pPr>
            <a:r>
              <a:rPr lang="en-US" sz="3800" dirty="0">
                <a:latin typeface="Calibri" panose="020F0502020204030204" pitchFamily="34" charset="0"/>
                <a:cs typeface="Calibri" panose="020F0502020204030204" pitchFamily="34" charset="0"/>
              </a:rPr>
              <a:t>ADAS-Cog 12 - 16 weeks (WMD= -2.39, 95% CI -2.80 to -1.97)</a:t>
            </a:r>
          </a:p>
          <a:p>
            <a:pPr lvl="1" algn="just">
              <a:lnSpc>
                <a:spcPct val="120000"/>
              </a:lnSpc>
              <a:spcBef>
                <a:spcPts val="0"/>
              </a:spcBef>
              <a:buFont typeface="Wingdings" panose="05000000000000000000" pitchFamily="2" charset="2"/>
              <a:buChar char="Ø"/>
            </a:pPr>
            <a:r>
              <a:rPr lang="en-US" sz="3800" dirty="0">
                <a:latin typeface="Calibri" panose="020F0502020204030204" pitchFamily="34" charset="0"/>
                <a:cs typeface="Calibri" panose="020F0502020204030204" pitchFamily="34" charset="0"/>
              </a:rPr>
              <a:t>ADAS-Cog 21 - 26 weeks (WMD= -2.96, 95% CI -3.41 to -2.51)</a:t>
            </a:r>
          </a:p>
          <a:p>
            <a:pPr lvl="1" algn="just">
              <a:lnSpc>
                <a:spcPct val="120000"/>
              </a:lnSpc>
              <a:spcBef>
                <a:spcPts val="0"/>
              </a:spcBef>
              <a:buFont typeface="Wingdings" panose="05000000000000000000" pitchFamily="2" charset="2"/>
              <a:buChar char="Ø"/>
            </a:pPr>
            <a:r>
              <a:rPr lang="en-US" sz="3800" dirty="0">
                <a:latin typeface="Calibri" panose="020F0502020204030204" pitchFamily="34" charset="0"/>
                <a:cs typeface="Calibri" panose="020F0502020204030204" pitchFamily="34" charset="0"/>
              </a:rPr>
              <a:t>NPI at 21 - 26 weeks (WMD= -1.46, 95% CI -2.59 to -0.34)</a:t>
            </a:r>
          </a:p>
          <a:p>
            <a:pPr lvl="1" algn="just">
              <a:lnSpc>
                <a:spcPct val="120000"/>
              </a:lnSpc>
              <a:spcBef>
                <a:spcPts val="0"/>
              </a:spcBef>
              <a:buFont typeface="Wingdings" panose="05000000000000000000" pitchFamily="2" charset="2"/>
              <a:buChar char="Ø"/>
            </a:pPr>
            <a:r>
              <a:rPr lang="en-US" sz="3800" dirty="0">
                <a:latin typeface="Calibri" panose="020F0502020204030204" pitchFamily="34" charset="0"/>
                <a:cs typeface="Calibri" panose="020F0502020204030204" pitchFamily="34" charset="0"/>
              </a:rPr>
              <a:t>Higher AE (mainly GI)</a:t>
            </a:r>
            <a:endParaRPr lang="en-US" sz="4500" dirty="0">
              <a:latin typeface="Calibri" panose="020F0502020204030204" pitchFamily="34" charset="0"/>
              <a:cs typeface="Calibri" panose="020F0502020204030204" pitchFamily="34" charset="0"/>
            </a:endParaRPr>
          </a:p>
          <a:p>
            <a:pPr algn="just">
              <a:lnSpc>
                <a:spcPct val="120000"/>
              </a:lnSpc>
              <a:spcBef>
                <a:spcPts val="0"/>
              </a:spcBef>
            </a:pPr>
            <a:r>
              <a:rPr lang="en-US" sz="4500" dirty="0">
                <a:latin typeface="Calibri" panose="020F0502020204030204" pitchFamily="34" charset="0"/>
                <a:cs typeface="Calibri" panose="020F0502020204030204" pitchFamily="34" charset="0"/>
              </a:rPr>
              <a:t>Network meta-analysis of moderate quality studies found galantamine 24mg daily &gt; placebo in mild to moderate severity</a:t>
            </a:r>
            <a:r>
              <a:rPr lang="en-US" sz="4500" baseline="30000" dirty="0">
                <a:latin typeface="Calibri" panose="020F0502020204030204" pitchFamily="34" charset="0"/>
                <a:cs typeface="Calibri" panose="020F0502020204030204" pitchFamily="34" charset="0"/>
              </a:rPr>
              <a:t>79</a:t>
            </a: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5BFD9BFD-3176-4C16-96C1-ABE75288331B}"/>
              </a:ext>
            </a:extLst>
          </p:cNvPr>
          <p:cNvSpPr txBox="1"/>
          <p:nvPr/>
        </p:nvSpPr>
        <p:spPr>
          <a:xfrm>
            <a:off x="443867" y="5873087"/>
            <a:ext cx="8596668" cy="938719"/>
          </a:xfrm>
          <a:prstGeom prst="rect">
            <a:avLst/>
          </a:prstGeom>
          <a:noFill/>
        </p:spPr>
        <p:txBody>
          <a:bodyPr wrap="square" rtlCol="0">
            <a:spAutoFit/>
          </a:bodyPr>
          <a:lstStyle/>
          <a:p>
            <a:pPr marL="342900" indent="-342900" algn="just">
              <a:buFont typeface="+mj-lt"/>
              <a:buAutoNum type="arabicPeriod" startAt="74"/>
            </a:pPr>
            <a:r>
              <a:rPr lang="en-US" sz="1100" dirty="0">
                <a:latin typeface="Calibri" panose="020F0502020204030204" pitchFamily="34" charset="0"/>
                <a:cs typeface="Calibri" panose="020F0502020204030204" pitchFamily="34" charset="0"/>
              </a:rPr>
              <a:t>Bond M, Rogers G, Peters J, et al. The effectiveness and cost-effectiveness of donepezil, galantamine, rivastigmine and memantine for the treatment of Alzheimer’s disease (review of Technology Appraisal No. 111): a systematic review and economic model. Health technology assessment (Winchester, England). 2012;16(21):1-4</a:t>
            </a:r>
          </a:p>
          <a:p>
            <a:pPr marL="342900" indent="-342900" algn="just">
              <a:buFont typeface="+mj-lt"/>
              <a:buAutoNum type="arabicPeriod" startAt="74"/>
            </a:pPr>
            <a:r>
              <a:rPr lang="en-US" sz="1100" dirty="0">
                <a:latin typeface="Calibri" panose="020F0502020204030204" pitchFamily="34" charset="0"/>
                <a:cs typeface="Calibri" panose="020F0502020204030204" pitchFamily="34" charset="0"/>
              </a:rPr>
              <a:t>Dou KX, Tan MS, Tan CC, et al. Comparative safety and effectiveness of cholinesterase inhibitors and memantine for Alzheimer’s disease: a network meta-analysis of 41 randomized controlled trials. Alzheimer’s research &amp; therapy. 2018;10(1):126.</a:t>
            </a:r>
          </a:p>
        </p:txBody>
      </p:sp>
    </p:spTree>
    <p:extLst>
      <p:ext uri="{BB962C8B-B14F-4D97-AF65-F5344CB8AC3E}">
        <p14:creationId xmlns:p14="http://schemas.microsoft.com/office/powerpoint/2010/main" val="11107028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677333" y="609600"/>
            <a:ext cx="9381067" cy="1320800"/>
          </a:xfrm>
        </p:spPr>
        <p:txBody>
          <a:bodyPr>
            <a:normAutofit/>
          </a:bodyPr>
          <a:lstStyle/>
          <a:p>
            <a:r>
              <a:rPr lang="en-MY" sz="4400" b="1" dirty="0">
                <a:solidFill>
                  <a:schemeClr val="accent1">
                    <a:lumMod val="75000"/>
                  </a:schemeClr>
                </a:solidFill>
                <a:cs typeface="Aharoni" panose="02010803020104030203" pitchFamily="2" charset="-79"/>
              </a:rPr>
              <a:t>Alzheimer’s Disease – </a:t>
            </a:r>
            <a:r>
              <a:rPr lang="en-MY" sz="4400" b="1" dirty="0" err="1">
                <a:solidFill>
                  <a:schemeClr val="accent1">
                    <a:lumMod val="75000"/>
                  </a:schemeClr>
                </a:solidFill>
                <a:cs typeface="Aharoni" panose="02010803020104030203" pitchFamily="2" charset="-79"/>
              </a:rPr>
              <a:t>AChEI</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562470"/>
            <a:ext cx="8596668" cy="4685930"/>
          </a:xfrm>
        </p:spPr>
        <p:txBody>
          <a:bodyPr>
            <a:normAutofit/>
          </a:bodyPr>
          <a:lstStyle/>
          <a:p>
            <a:pPr algn="just">
              <a:lnSpc>
                <a:spcPct val="120000"/>
              </a:lnSpc>
              <a:spcBef>
                <a:spcPts val="0"/>
              </a:spcBef>
            </a:pPr>
            <a:r>
              <a:rPr lang="en-US" sz="3200" dirty="0">
                <a:latin typeface="Calibri" panose="020F0502020204030204" pitchFamily="34" charset="0"/>
                <a:cs typeface="Calibri" panose="020F0502020204030204" pitchFamily="34" charset="0"/>
              </a:rPr>
              <a:t>NICE 2018 recommends </a:t>
            </a:r>
            <a:r>
              <a:rPr lang="en-US" sz="3200" dirty="0" err="1">
                <a:latin typeface="Calibri" panose="020F0502020204030204" pitchFamily="34" charset="0"/>
                <a:cs typeface="Calibri" panose="020F0502020204030204" pitchFamily="34" charset="0"/>
              </a:rPr>
              <a:t>ACheI</a:t>
            </a:r>
            <a:r>
              <a:rPr lang="en-US" sz="3200" dirty="0">
                <a:latin typeface="Calibri" panose="020F0502020204030204" pitchFamily="34" charset="0"/>
                <a:cs typeface="Calibri" panose="020F0502020204030204" pitchFamily="34" charset="0"/>
              </a:rPr>
              <a:t> as monotherapy options for mild to moderate severity</a:t>
            </a:r>
            <a:r>
              <a:rPr lang="en-US" sz="3200" baseline="30000" dirty="0">
                <a:latin typeface="Calibri" panose="020F0502020204030204" pitchFamily="34" charset="0"/>
                <a:cs typeface="Calibri" panose="020F0502020204030204" pitchFamily="34" charset="0"/>
              </a:rPr>
              <a:t>42</a:t>
            </a: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965350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677333" y="609600"/>
            <a:ext cx="9381067" cy="1320800"/>
          </a:xfrm>
        </p:spPr>
        <p:txBody>
          <a:bodyPr>
            <a:normAutofit/>
          </a:bodyPr>
          <a:lstStyle/>
          <a:p>
            <a:r>
              <a:rPr lang="en-MY" sz="4400" b="1" dirty="0">
                <a:solidFill>
                  <a:schemeClr val="accent1">
                    <a:lumMod val="75000"/>
                  </a:schemeClr>
                </a:solidFill>
                <a:cs typeface="Aharoni" panose="02010803020104030203" pitchFamily="2" charset="-79"/>
              </a:rPr>
              <a:t>Alzheimer’s Disease – Memantine</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562470"/>
            <a:ext cx="8596668" cy="4685930"/>
          </a:xfrm>
        </p:spPr>
        <p:txBody>
          <a:bodyPr>
            <a:normAutofit fontScale="77500" lnSpcReduction="20000"/>
          </a:bodyPr>
          <a:lstStyle/>
          <a:p>
            <a:pPr algn="just">
              <a:lnSpc>
                <a:spcPct val="120000"/>
              </a:lnSpc>
              <a:spcBef>
                <a:spcPts val="0"/>
              </a:spcBef>
            </a:pPr>
            <a:r>
              <a:rPr lang="en-US" sz="3600" dirty="0">
                <a:latin typeface="Calibri" panose="020F0502020204030204" pitchFamily="34" charset="0"/>
                <a:cs typeface="Calibri" panose="020F0502020204030204" pitchFamily="34" charset="0"/>
              </a:rPr>
              <a:t>Mild</a:t>
            </a:r>
          </a:p>
          <a:p>
            <a:pPr lvl="1" algn="just">
              <a:lnSpc>
                <a:spcPct val="120000"/>
              </a:lnSpc>
              <a:spcBef>
                <a:spcPts val="0"/>
              </a:spcBef>
              <a:buFont typeface="Wingdings" panose="05000000000000000000" pitchFamily="2" charset="2"/>
              <a:buChar char="Ø"/>
            </a:pPr>
            <a:r>
              <a:rPr lang="en-US" sz="3000" dirty="0">
                <a:latin typeface="Calibri" panose="020F0502020204030204" pitchFamily="34" charset="0"/>
                <a:cs typeface="Calibri" panose="020F0502020204030204" pitchFamily="34" charset="0"/>
              </a:rPr>
              <a:t>Cochrane SR found Memantine = placebo based on ADAS-Cog(SMD= -0.03, 95% CI -0.19 to 0.13) and CIBIC+ (SMD=-0.08, 95% CI -0.27 to 0.12)</a:t>
            </a:r>
            <a:r>
              <a:rPr lang="en-US" sz="3000" baseline="30000" dirty="0">
                <a:latin typeface="Calibri" panose="020F0502020204030204" pitchFamily="34" charset="0"/>
                <a:cs typeface="Calibri" panose="020F0502020204030204" pitchFamily="34" charset="0"/>
              </a:rPr>
              <a:t>80, level I</a:t>
            </a:r>
          </a:p>
          <a:p>
            <a:pPr algn="just">
              <a:lnSpc>
                <a:spcPct val="120000"/>
              </a:lnSpc>
              <a:spcBef>
                <a:spcPts val="0"/>
              </a:spcBef>
            </a:pPr>
            <a:endParaRPr lang="en-US" sz="2300" dirty="0">
              <a:latin typeface="Calibri" panose="020F0502020204030204" pitchFamily="34" charset="0"/>
              <a:cs typeface="Calibri" panose="020F0502020204030204" pitchFamily="34" charset="0"/>
            </a:endParaRPr>
          </a:p>
          <a:p>
            <a:pPr algn="just">
              <a:lnSpc>
                <a:spcPct val="120000"/>
              </a:lnSpc>
              <a:spcBef>
                <a:spcPts val="0"/>
              </a:spcBef>
            </a:pPr>
            <a:r>
              <a:rPr lang="en-US" sz="3600" dirty="0">
                <a:latin typeface="Calibri" panose="020F0502020204030204" pitchFamily="34" charset="0"/>
                <a:cs typeface="Calibri" panose="020F0502020204030204" pitchFamily="34" charset="0"/>
              </a:rPr>
              <a:t>Moderate to Severe</a:t>
            </a:r>
          </a:p>
          <a:p>
            <a:pPr lvl="1" algn="just">
              <a:lnSpc>
                <a:spcPct val="120000"/>
              </a:lnSpc>
              <a:spcBef>
                <a:spcPts val="0"/>
              </a:spcBef>
              <a:buFont typeface="Wingdings" panose="05000000000000000000" pitchFamily="2" charset="2"/>
              <a:buChar char="Ø"/>
            </a:pPr>
            <a:r>
              <a:rPr lang="en-US" sz="3000" dirty="0">
                <a:latin typeface="Calibri" panose="020F0502020204030204" pitchFamily="34" charset="0"/>
                <a:cs typeface="Calibri" panose="020F0502020204030204" pitchFamily="34" charset="0"/>
              </a:rPr>
              <a:t>Memantine &gt; placebo on SIB (SMD= -0.27, 95% CI -0.34 to -0.21) and CIBIC+ (SMD= -0.20, 95% CI-0.28 to -0.13)</a:t>
            </a:r>
            <a:r>
              <a:rPr lang="en-US" sz="3000" baseline="30000" dirty="0">
                <a:latin typeface="Calibri" panose="020F0502020204030204" pitchFamily="34" charset="0"/>
                <a:cs typeface="Calibri" panose="020F0502020204030204" pitchFamily="34" charset="0"/>
              </a:rPr>
              <a:t>80, level I</a:t>
            </a:r>
          </a:p>
          <a:p>
            <a:pPr algn="just">
              <a:lnSpc>
                <a:spcPct val="120000"/>
              </a:lnSpc>
              <a:spcBef>
                <a:spcPts val="0"/>
              </a:spcBef>
            </a:pPr>
            <a:endParaRPr lang="en-US" sz="2300" dirty="0">
              <a:latin typeface="Calibri" panose="020F0502020204030204" pitchFamily="34" charset="0"/>
              <a:cs typeface="Calibri" panose="020F0502020204030204" pitchFamily="34" charset="0"/>
            </a:endParaRPr>
          </a:p>
          <a:p>
            <a:pPr algn="just">
              <a:lnSpc>
                <a:spcPct val="120000"/>
              </a:lnSpc>
              <a:spcBef>
                <a:spcPts val="0"/>
              </a:spcBef>
            </a:pPr>
            <a:r>
              <a:rPr lang="en-US" sz="3600" dirty="0">
                <a:latin typeface="Calibri" panose="020F0502020204030204" pitchFamily="34" charset="0"/>
                <a:cs typeface="Calibri" panose="020F0502020204030204" pitchFamily="34" charset="0"/>
              </a:rPr>
              <a:t>NICE </a:t>
            </a:r>
            <a:r>
              <a:rPr lang="en-US" sz="3600" dirty="0" err="1">
                <a:latin typeface="Calibri" panose="020F0502020204030204" pitchFamily="34" charset="0"/>
                <a:cs typeface="Calibri" panose="020F0502020204030204" pitchFamily="34" charset="0"/>
              </a:rPr>
              <a:t>reommends</a:t>
            </a:r>
            <a:r>
              <a:rPr lang="en-US" sz="3600" dirty="0">
                <a:latin typeface="Calibri" panose="020F0502020204030204" pitchFamily="34" charset="0"/>
                <a:cs typeface="Calibri" panose="020F0502020204030204" pitchFamily="34" charset="0"/>
              </a:rPr>
              <a:t> monotherapy in</a:t>
            </a:r>
          </a:p>
          <a:p>
            <a:pPr lvl="1" algn="just">
              <a:lnSpc>
                <a:spcPct val="120000"/>
              </a:lnSpc>
              <a:spcBef>
                <a:spcPts val="0"/>
              </a:spcBef>
              <a:buFont typeface="Wingdings" panose="05000000000000000000" pitchFamily="2" charset="2"/>
              <a:buChar char="Ø"/>
            </a:pPr>
            <a:r>
              <a:rPr lang="en-US" sz="3000" dirty="0">
                <a:latin typeface="Calibri" panose="020F0502020204030204" pitchFamily="34" charset="0"/>
                <a:cs typeface="Calibri" panose="020F0502020204030204" pitchFamily="34" charset="0"/>
              </a:rPr>
              <a:t>Moderate disease: if intolerant or Contraindicated to </a:t>
            </a:r>
            <a:r>
              <a:rPr lang="en-US" sz="3000" dirty="0" err="1">
                <a:latin typeface="Calibri" panose="020F0502020204030204" pitchFamily="34" charset="0"/>
                <a:cs typeface="Calibri" panose="020F0502020204030204" pitchFamily="34" charset="0"/>
              </a:rPr>
              <a:t>ACheI</a:t>
            </a:r>
            <a:endParaRPr lang="en-US" sz="3000" dirty="0">
              <a:latin typeface="Calibri" panose="020F0502020204030204" pitchFamily="34" charset="0"/>
              <a:cs typeface="Calibri" panose="020F0502020204030204" pitchFamily="34" charset="0"/>
            </a:endParaRPr>
          </a:p>
          <a:p>
            <a:pPr lvl="1" algn="just">
              <a:lnSpc>
                <a:spcPct val="120000"/>
              </a:lnSpc>
              <a:spcBef>
                <a:spcPts val="0"/>
              </a:spcBef>
              <a:buFont typeface="Wingdings" panose="05000000000000000000" pitchFamily="2" charset="2"/>
              <a:buChar char="Ø"/>
            </a:pPr>
            <a:r>
              <a:rPr lang="en-US" sz="3000" dirty="0">
                <a:latin typeface="Calibri" panose="020F0502020204030204" pitchFamily="34" charset="0"/>
                <a:cs typeface="Calibri" panose="020F0502020204030204" pitchFamily="34" charset="0"/>
              </a:rPr>
              <a:t>Severe disease</a:t>
            </a: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D119EEDF-6BD5-4C4C-AE7F-9F00B5CCB750}"/>
              </a:ext>
            </a:extLst>
          </p:cNvPr>
          <p:cNvSpPr txBox="1"/>
          <p:nvPr/>
        </p:nvSpPr>
        <p:spPr>
          <a:xfrm>
            <a:off x="443867" y="6298734"/>
            <a:ext cx="8596668" cy="461665"/>
          </a:xfrm>
          <a:prstGeom prst="rect">
            <a:avLst/>
          </a:prstGeom>
          <a:noFill/>
        </p:spPr>
        <p:txBody>
          <a:bodyPr wrap="square" rtlCol="0">
            <a:spAutoFit/>
          </a:bodyPr>
          <a:lstStyle/>
          <a:p>
            <a:pPr marL="342900" indent="-342900" algn="just">
              <a:buFont typeface="+mj-lt"/>
              <a:buAutoNum type="arabicPeriod" startAt="80"/>
            </a:pPr>
            <a:r>
              <a:rPr lang="en-US" sz="1200" dirty="0">
                <a:latin typeface="Calibri" panose="020F0502020204030204" pitchFamily="34" charset="0"/>
                <a:cs typeface="Calibri" panose="020F0502020204030204" pitchFamily="34" charset="0"/>
              </a:rPr>
              <a:t>McShane R, Westby MJ, Roberts E, et al. Memantine for dementia. The Cochrane database of systematic reviews. 2019;3(3):CD003154</a:t>
            </a:r>
          </a:p>
        </p:txBody>
      </p:sp>
    </p:spTree>
    <p:extLst>
      <p:ext uri="{BB962C8B-B14F-4D97-AF65-F5344CB8AC3E}">
        <p14:creationId xmlns:p14="http://schemas.microsoft.com/office/powerpoint/2010/main" val="15534705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677333" y="609600"/>
            <a:ext cx="9381067" cy="1320800"/>
          </a:xfrm>
        </p:spPr>
        <p:txBody>
          <a:bodyPr>
            <a:normAutofit/>
          </a:bodyPr>
          <a:lstStyle/>
          <a:p>
            <a:r>
              <a:rPr lang="en-MY" sz="4400" b="1" dirty="0">
                <a:solidFill>
                  <a:schemeClr val="accent1">
                    <a:lumMod val="75000"/>
                  </a:schemeClr>
                </a:solidFill>
                <a:cs typeface="Aharoni" panose="02010803020104030203" pitchFamily="2" charset="-79"/>
              </a:rPr>
              <a:t>Alzheimer’s Disease – Memantine</a:t>
            </a:r>
            <a:r>
              <a:rPr lang="en-MY" sz="2400" b="1" dirty="0">
                <a:solidFill>
                  <a:schemeClr val="accent1">
                    <a:lumMod val="75000"/>
                  </a:schemeClr>
                </a:solidFill>
                <a:cs typeface="Aharoni" panose="02010803020104030203" pitchFamily="2" charset="-79"/>
              </a:rPr>
              <a:t>-2</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3" y="1562470"/>
            <a:ext cx="9059490" cy="4685930"/>
          </a:xfrm>
        </p:spPr>
        <p:txBody>
          <a:bodyPr>
            <a:normAutofit fontScale="47500" lnSpcReduction="20000"/>
          </a:bodyPr>
          <a:lstStyle/>
          <a:p>
            <a:pPr algn="just">
              <a:lnSpc>
                <a:spcPct val="120000"/>
              </a:lnSpc>
              <a:spcBef>
                <a:spcPts val="0"/>
              </a:spcBef>
            </a:pPr>
            <a:r>
              <a:rPr lang="en-US" sz="5100" dirty="0">
                <a:latin typeface="Calibri" panose="020F0502020204030204" pitchFamily="34" charset="0"/>
                <a:cs typeface="Calibri" panose="020F0502020204030204" pitchFamily="34" charset="0"/>
              </a:rPr>
              <a:t>Moderate to Severe +/- </a:t>
            </a:r>
            <a:r>
              <a:rPr lang="en-US" sz="5100" dirty="0" err="1">
                <a:latin typeface="Calibri" panose="020F0502020204030204" pitchFamily="34" charset="0"/>
                <a:cs typeface="Calibri" panose="020F0502020204030204" pitchFamily="34" charset="0"/>
              </a:rPr>
              <a:t>AChEI</a:t>
            </a:r>
            <a:r>
              <a:rPr lang="en-US" sz="5100" dirty="0">
                <a:latin typeface="Calibri" panose="020F0502020204030204" pitchFamily="34" charset="0"/>
                <a:cs typeface="Calibri" panose="020F0502020204030204" pitchFamily="34" charset="0"/>
              </a:rPr>
              <a:t> </a:t>
            </a:r>
            <a:r>
              <a:rPr lang="en-US" sz="5100" baseline="30000" dirty="0">
                <a:latin typeface="Calibri" panose="020F0502020204030204" pitchFamily="34" charset="0"/>
                <a:cs typeface="Calibri" panose="020F0502020204030204" pitchFamily="34" charset="0"/>
              </a:rPr>
              <a:t>80, level I</a:t>
            </a:r>
          </a:p>
          <a:p>
            <a:pPr lvl="1" algn="just">
              <a:lnSpc>
                <a:spcPct val="120000"/>
              </a:lnSpc>
              <a:spcBef>
                <a:spcPts val="0"/>
              </a:spcBef>
              <a:buFont typeface="Wingdings" panose="05000000000000000000" pitchFamily="2" charset="2"/>
              <a:buChar char="Ø"/>
            </a:pPr>
            <a:r>
              <a:rPr lang="en-US" sz="4200" dirty="0">
                <a:latin typeface="Calibri" panose="020F0502020204030204" pitchFamily="34" charset="0"/>
                <a:cs typeface="Calibri" panose="020F0502020204030204" pitchFamily="34" charset="0"/>
              </a:rPr>
              <a:t>SIB</a:t>
            </a:r>
          </a:p>
          <a:p>
            <a:pPr lvl="2" algn="just">
              <a:lnSpc>
                <a:spcPct val="120000"/>
              </a:lnSpc>
              <a:spcBef>
                <a:spcPts val="0"/>
              </a:spcBef>
              <a:buFont typeface="Arial" panose="020B0604020202020204" pitchFamily="34" charset="0"/>
              <a:buChar char="•"/>
            </a:pPr>
            <a:r>
              <a:rPr lang="en-US" sz="4200" dirty="0">
                <a:latin typeface="Calibri" panose="020F0502020204030204" pitchFamily="34" charset="0"/>
                <a:cs typeface="Calibri" panose="020F0502020204030204" pitchFamily="34" charset="0"/>
              </a:rPr>
              <a:t>with </a:t>
            </a:r>
            <a:r>
              <a:rPr lang="en-US" sz="4200" dirty="0" err="1">
                <a:latin typeface="Calibri" panose="020F0502020204030204" pitchFamily="34" charset="0"/>
                <a:cs typeface="Calibri" panose="020F0502020204030204" pitchFamily="34" charset="0"/>
              </a:rPr>
              <a:t>AChEI</a:t>
            </a:r>
            <a:r>
              <a:rPr lang="en-US" sz="4200" dirty="0">
                <a:latin typeface="Calibri" panose="020F0502020204030204" pitchFamily="34" charset="0"/>
                <a:cs typeface="Calibri" panose="020F0502020204030204" pitchFamily="34" charset="0"/>
              </a:rPr>
              <a:t> (SMD= -0.24, 95% CI -0.33 to -0.14)</a:t>
            </a:r>
          </a:p>
          <a:p>
            <a:pPr lvl="2" algn="just">
              <a:lnSpc>
                <a:spcPct val="120000"/>
              </a:lnSpc>
              <a:spcBef>
                <a:spcPts val="0"/>
              </a:spcBef>
              <a:buFont typeface="Arial" panose="020B0604020202020204" pitchFamily="34" charset="0"/>
              <a:buChar char="•"/>
            </a:pPr>
            <a:r>
              <a:rPr lang="en-US" sz="4200" dirty="0">
                <a:latin typeface="Calibri" panose="020F0502020204030204" pitchFamily="34" charset="0"/>
                <a:cs typeface="Calibri" panose="020F0502020204030204" pitchFamily="34" charset="0"/>
              </a:rPr>
              <a:t>without </a:t>
            </a:r>
            <a:r>
              <a:rPr lang="en-US" sz="4200" dirty="0" err="1">
                <a:latin typeface="Calibri" panose="020F0502020204030204" pitchFamily="34" charset="0"/>
                <a:cs typeface="Calibri" panose="020F0502020204030204" pitchFamily="34" charset="0"/>
              </a:rPr>
              <a:t>AChEI</a:t>
            </a:r>
            <a:r>
              <a:rPr lang="en-US" sz="4200" dirty="0">
                <a:latin typeface="Calibri" panose="020F0502020204030204" pitchFamily="34" charset="0"/>
                <a:cs typeface="Calibri" panose="020F0502020204030204" pitchFamily="34" charset="0"/>
              </a:rPr>
              <a:t> (SMD= -0.33, 95% CI -0.43 to -0.23)</a:t>
            </a:r>
          </a:p>
          <a:p>
            <a:pPr lvl="1" algn="just">
              <a:lnSpc>
                <a:spcPct val="120000"/>
              </a:lnSpc>
              <a:spcBef>
                <a:spcPts val="0"/>
              </a:spcBef>
              <a:buFont typeface="Wingdings" panose="05000000000000000000" pitchFamily="2" charset="2"/>
              <a:buChar char="Ø"/>
            </a:pPr>
            <a:r>
              <a:rPr lang="en-US" sz="4200" dirty="0">
                <a:latin typeface="Calibri" panose="020F0502020204030204" pitchFamily="34" charset="0"/>
                <a:cs typeface="Calibri" panose="020F0502020204030204" pitchFamily="34" charset="0"/>
              </a:rPr>
              <a:t>CIBIC+</a:t>
            </a:r>
          </a:p>
          <a:p>
            <a:pPr lvl="2" algn="just">
              <a:lnSpc>
                <a:spcPct val="120000"/>
              </a:lnSpc>
              <a:spcBef>
                <a:spcPts val="0"/>
              </a:spcBef>
              <a:buFont typeface="Arial" panose="020B0604020202020204" pitchFamily="34" charset="0"/>
              <a:buChar char="•"/>
            </a:pPr>
            <a:r>
              <a:rPr lang="en-US" sz="4200" dirty="0">
                <a:latin typeface="Calibri" panose="020F0502020204030204" pitchFamily="34" charset="0"/>
                <a:cs typeface="Calibri" panose="020F0502020204030204" pitchFamily="34" charset="0"/>
              </a:rPr>
              <a:t>with </a:t>
            </a:r>
            <a:r>
              <a:rPr lang="en-US" sz="4200" dirty="0" err="1">
                <a:latin typeface="Calibri" panose="020F0502020204030204" pitchFamily="34" charset="0"/>
                <a:cs typeface="Calibri" panose="020F0502020204030204" pitchFamily="34" charset="0"/>
              </a:rPr>
              <a:t>AChEI</a:t>
            </a:r>
            <a:r>
              <a:rPr lang="en-US" sz="4200" dirty="0">
                <a:latin typeface="Calibri" panose="020F0502020204030204" pitchFamily="34" charset="0"/>
                <a:cs typeface="Calibri" panose="020F0502020204030204" pitchFamily="34" charset="0"/>
              </a:rPr>
              <a:t> (SMD= -0.21, 95% CI -0.32 to -0.09)</a:t>
            </a:r>
          </a:p>
          <a:p>
            <a:pPr lvl="2" algn="just">
              <a:lnSpc>
                <a:spcPct val="120000"/>
              </a:lnSpc>
              <a:spcBef>
                <a:spcPts val="0"/>
              </a:spcBef>
              <a:buFont typeface="Arial" panose="020B0604020202020204" pitchFamily="34" charset="0"/>
              <a:buChar char="•"/>
            </a:pPr>
            <a:r>
              <a:rPr lang="en-US" sz="4200" dirty="0">
                <a:latin typeface="Calibri" panose="020F0502020204030204" pitchFamily="34" charset="0"/>
                <a:cs typeface="Calibri" panose="020F0502020204030204" pitchFamily="34" charset="0"/>
              </a:rPr>
              <a:t>without </a:t>
            </a:r>
            <a:r>
              <a:rPr lang="en-US" sz="4200" dirty="0" err="1">
                <a:latin typeface="Calibri" panose="020F0502020204030204" pitchFamily="34" charset="0"/>
                <a:cs typeface="Calibri" panose="020F0502020204030204" pitchFamily="34" charset="0"/>
              </a:rPr>
              <a:t>AChEI</a:t>
            </a:r>
            <a:r>
              <a:rPr lang="en-US" sz="4200" dirty="0">
                <a:latin typeface="Calibri" panose="020F0502020204030204" pitchFamily="34" charset="0"/>
                <a:cs typeface="Calibri" panose="020F0502020204030204" pitchFamily="34" charset="0"/>
              </a:rPr>
              <a:t> (SMD= -0.20, 95% CI -0.30 to -0.10)</a:t>
            </a:r>
            <a:endParaRPr lang="en-US" sz="2500" dirty="0">
              <a:latin typeface="Calibri" panose="020F0502020204030204" pitchFamily="34" charset="0"/>
              <a:cs typeface="Calibri" panose="020F0502020204030204" pitchFamily="34" charset="0"/>
            </a:endParaRPr>
          </a:p>
          <a:p>
            <a:pPr algn="just">
              <a:lnSpc>
                <a:spcPct val="120000"/>
              </a:lnSpc>
              <a:spcBef>
                <a:spcPts val="0"/>
              </a:spcBef>
            </a:pPr>
            <a:r>
              <a:rPr lang="en-US" sz="5100" dirty="0">
                <a:latin typeface="Calibri" panose="020F0502020204030204" pitchFamily="34" charset="0"/>
                <a:cs typeface="Calibri" panose="020F0502020204030204" pitchFamily="34" charset="0"/>
              </a:rPr>
              <a:t>Safety</a:t>
            </a:r>
          </a:p>
          <a:p>
            <a:pPr lvl="1" algn="just">
              <a:lnSpc>
                <a:spcPct val="120000"/>
              </a:lnSpc>
              <a:spcBef>
                <a:spcPts val="0"/>
              </a:spcBef>
              <a:buFont typeface="Wingdings" panose="05000000000000000000" pitchFamily="2" charset="2"/>
              <a:buChar char="Ø"/>
            </a:pPr>
            <a:r>
              <a:rPr lang="en-US" sz="4400" dirty="0">
                <a:latin typeface="Calibri" panose="020F0502020204030204" pitchFamily="34" charset="0"/>
                <a:cs typeface="Calibri" panose="020F0502020204030204" pitchFamily="34" charset="0"/>
              </a:rPr>
              <a:t>Memantine = placebo with at least one AE(RR=1.03, 95% CI 1.00 to 1.06)</a:t>
            </a:r>
            <a:r>
              <a:rPr lang="en-US" sz="4400" baseline="30000" dirty="0">
                <a:latin typeface="Calibri" panose="020F0502020204030204" pitchFamily="34" charset="0"/>
                <a:cs typeface="Calibri" panose="020F0502020204030204" pitchFamily="34" charset="0"/>
              </a:rPr>
              <a:t>80</a:t>
            </a:r>
          </a:p>
          <a:p>
            <a:pPr lvl="1" algn="just">
              <a:lnSpc>
                <a:spcPct val="120000"/>
              </a:lnSpc>
              <a:spcBef>
                <a:spcPts val="0"/>
              </a:spcBef>
              <a:buFont typeface="Wingdings" panose="05000000000000000000" pitchFamily="2" charset="2"/>
              <a:buChar char="Ø"/>
            </a:pPr>
            <a:r>
              <a:rPr lang="en-US" sz="4400" dirty="0">
                <a:latin typeface="Calibri" panose="020F0502020204030204" pitchFamily="34" charset="0"/>
                <a:cs typeface="Calibri" panose="020F0502020204030204" pitchFamily="34" charset="0"/>
              </a:rPr>
              <a:t>In a meta-analysis, memantine = placebo in: </a:t>
            </a:r>
            <a:r>
              <a:rPr lang="en-US" sz="4400" baseline="30000" dirty="0">
                <a:latin typeface="Calibri" panose="020F0502020204030204" pitchFamily="34" charset="0"/>
                <a:cs typeface="Calibri" panose="020F0502020204030204" pitchFamily="34" charset="0"/>
              </a:rPr>
              <a:t>81, level I </a:t>
            </a:r>
          </a:p>
          <a:p>
            <a:pPr lvl="2" algn="just">
              <a:lnSpc>
                <a:spcPct val="120000"/>
              </a:lnSpc>
              <a:spcBef>
                <a:spcPts val="0"/>
              </a:spcBef>
              <a:buFont typeface="Arial" panose="020B0604020202020204" pitchFamily="34" charset="0"/>
              <a:buChar char="•"/>
            </a:pPr>
            <a:r>
              <a:rPr lang="en-US" sz="4400" dirty="0">
                <a:latin typeface="Calibri" panose="020F0502020204030204" pitchFamily="34" charset="0"/>
                <a:cs typeface="Calibri" panose="020F0502020204030204" pitchFamily="34" charset="0"/>
              </a:rPr>
              <a:t>AEs (OR=1.05, 95% CI 0.88 to 1.25)</a:t>
            </a:r>
          </a:p>
          <a:p>
            <a:pPr lvl="2" algn="just">
              <a:lnSpc>
                <a:spcPct val="120000"/>
              </a:lnSpc>
              <a:spcBef>
                <a:spcPts val="0"/>
              </a:spcBef>
              <a:buFont typeface="Arial" panose="020B0604020202020204" pitchFamily="34" charset="0"/>
              <a:buChar char="•"/>
            </a:pPr>
            <a:r>
              <a:rPr lang="en-US" sz="4400" dirty="0">
                <a:latin typeface="Calibri" panose="020F0502020204030204" pitchFamily="34" charset="0"/>
                <a:cs typeface="Calibri" panose="020F0502020204030204" pitchFamily="34" charset="0"/>
              </a:rPr>
              <a:t>serious AEs (OR=0.89, 95% CI 0.70 to 1.13)</a:t>
            </a:r>
          </a:p>
          <a:p>
            <a:pPr lvl="2" algn="just">
              <a:lnSpc>
                <a:spcPct val="120000"/>
              </a:lnSpc>
              <a:spcBef>
                <a:spcPts val="0"/>
              </a:spcBef>
              <a:buFont typeface="Arial" panose="020B0604020202020204" pitchFamily="34" charset="0"/>
              <a:buChar char="•"/>
            </a:pPr>
            <a:r>
              <a:rPr lang="en-US" sz="4400" dirty="0">
                <a:latin typeface="Calibri" panose="020F0502020204030204" pitchFamily="34" charset="0"/>
                <a:cs typeface="Calibri" panose="020F0502020204030204" pitchFamily="34" charset="0"/>
              </a:rPr>
              <a:t>mortality (OR=1.03, 95% CI 0.74 to 1.44)</a:t>
            </a: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16C5534B-4760-4BDE-8FF5-0F208E8C8BDC}"/>
              </a:ext>
            </a:extLst>
          </p:cNvPr>
          <p:cNvSpPr txBox="1"/>
          <p:nvPr/>
        </p:nvSpPr>
        <p:spPr>
          <a:xfrm>
            <a:off x="485812" y="6159972"/>
            <a:ext cx="8596668" cy="646331"/>
          </a:xfrm>
          <a:prstGeom prst="rect">
            <a:avLst/>
          </a:prstGeom>
          <a:noFill/>
        </p:spPr>
        <p:txBody>
          <a:bodyPr wrap="square" rtlCol="0">
            <a:spAutoFit/>
          </a:bodyPr>
          <a:lstStyle/>
          <a:p>
            <a:pPr marL="342900" indent="-342900" algn="just">
              <a:buFont typeface="+mj-lt"/>
              <a:buAutoNum type="arabicPeriod" startAt="81"/>
            </a:pPr>
            <a:r>
              <a:rPr lang="en-US" sz="1200" dirty="0">
                <a:latin typeface="Calibri" panose="020F0502020204030204" pitchFamily="34" charset="0"/>
                <a:cs typeface="Calibri" panose="020F0502020204030204" pitchFamily="34" charset="0"/>
              </a:rPr>
              <a:t>Blanco-</a:t>
            </a:r>
            <a:r>
              <a:rPr lang="en-US" sz="1200" dirty="0" err="1">
                <a:latin typeface="Calibri" panose="020F0502020204030204" pitchFamily="34" charset="0"/>
                <a:cs typeface="Calibri" panose="020F0502020204030204" pitchFamily="34" charset="0"/>
              </a:rPr>
              <a:t>Silvente</a:t>
            </a:r>
            <a:r>
              <a:rPr lang="en-US" sz="1200" dirty="0">
                <a:latin typeface="Calibri" panose="020F0502020204030204" pitchFamily="34" charset="0"/>
                <a:cs typeface="Calibri" panose="020F0502020204030204" pitchFamily="34" charset="0"/>
              </a:rPr>
              <a:t> L, </a:t>
            </a:r>
            <a:r>
              <a:rPr lang="en-US" sz="1200" dirty="0" err="1">
                <a:latin typeface="Calibri" panose="020F0502020204030204" pitchFamily="34" charset="0"/>
                <a:cs typeface="Calibri" panose="020F0502020204030204" pitchFamily="34" charset="0"/>
              </a:rPr>
              <a:t>Capellà</a:t>
            </a:r>
            <a:r>
              <a:rPr lang="en-US" sz="1200" dirty="0">
                <a:latin typeface="Calibri" panose="020F0502020204030204" pitchFamily="34" charset="0"/>
                <a:cs typeface="Calibri" panose="020F0502020204030204" pitchFamily="34" charset="0"/>
              </a:rPr>
              <a:t> D, </a:t>
            </a:r>
            <a:r>
              <a:rPr lang="en-US" sz="1200" dirty="0" err="1">
                <a:latin typeface="Calibri" panose="020F0502020204030204" pitchFamily="34" charset="0"/>
                <a:cs typeface="Calibri" panose="020F0502020204030204" pitchFamily="34" charset="0"/>
              </a:rPr>
              <a:t>Garre-Olmo</a:t>
            </a:r>
            <a:r>
              <a:rPr lang="en-US" sz="1200" dirty="0">
                <a:latin typeface="Calibri" panose="020F0502020204030204" pitchFamily="34" charset="0"/>
                <a:cs typeface="Calibri" panose="020F0502020204030204" pitchFamily="34" charset="0"/>
              </a:rPr>
              <a:t> J, et al. Predictors of discontinuation, efficacy, and safety of memantine treatment for Alzheimer’s disease: meta-analysis and meta-regression of 18 randomized clinical trials involving 5004 patients. BMC geriatrics. 2018;18(1):168.</a:t>
            </a:r>
          </a:p>
        </p:txBody>
      </p:sp>
    </p:spTree>
    <p:extLst>
      <p:ext uri="{BB962C8B-B14F-4D97-AF65-F5344CB8AC3E}">
        <p14:creationId xmlns:p14="http://schemas.microsoft.com/office/powerpoint/2010/main" val="35865690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561923" y="588885"/>
            <a:ext cx="10535164" cy="1320800"/>
          </a:xfrm>
        </p:spPr>
        <p:txBody>
          <a:bodyPr>
            <a:normAutofit/>
          </a:bodyPr>
          <a:lstStyle/>
          <a:p>
            <a:r>
              <a:rPr lang="en-MY" b="1" dirty="0">
                <a:solidFill>
                  <a:schemeClr val="accent1">
                    <a:lumMod val="75000"/>
                  </a:schemeClr>
                </a:solidFill>
                <a:cs typeface="Aharoni" panose="02010803020104030203" pitchFamily="2" charset="-79"/>
              </a:rPr>
              <a:t>Alzheimer’s Disease – RECOMMENDATION</a:t>
            </a:r>
            <a:endParaRPr lang="en-GB" b="1" dirty="0">
              <a:solidFill>
                <a:schemeClr val="accent1">
                  <a:lumMod val="75000"/>
                </a:schemeClr>
              </a:solidFill>
              <a:cs typeface="Aharoni" panose="02010803020104030203" pitchFamily="2" charset="-79"/>
            </a:endParaRPr>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3" name="Picture 12">
            <a:extLst>
              <a:ext uri="{FF2B5EF4-FFF2-40B4-BE49-F238E27FC236}">
                <a16:creationId xmlns:a16="http://schemas.microsoft.com/office/drawing/2014/main" id="{9CC70414-F930-4B0F-9D8F-C9385E4EDCF4}"/>
              </a:ext>
            </a:extLst>
          </p:cNvPr>
          <p:cNvPicPr>
            <a:picLocks noChangeAspect="1"/>
          </p:cNvPicPr>
          <p:nvPr/>
        </p:nvPicPr>
        <p:blipFill>
          <a:blip r:embed="rId3"/>
          <a:stretch>
            <a:fillRect/>
          </a:stretch>
        </p:blipFill>
        <p:spPr>
          <a:xfrm>
            <a:off x="604635" y="2088965"/>
            <a:ext cx="10982730" cy="31949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79148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p:txBody>
          <a:bodyPr>
            <a:normAutofit/>
          </a:bodyPr>
          <a:lstStyle/>
          <a:p>
            <a:r>
              <a:rPr lang="en-MY" sz="4000" b="1" dirty="0">
                <a:solidFill>
                  <a:schemeClr val="accent1">
                    <a:lumMod val="75000"/>
                  </a:schemeClr>
                </a:solidFill>
              </a:rPr>
              <a:t>Vascular Dementia - Donepezil</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31D62674-108E-407E-8CAB-D4B884ED3974}"/>
              </a:ext>
            </a:extLst>
          </p:cNvPr>
          <p:cNvSpPr>
            <a:spLocks noGrp="1"/>
          </p:cNvSpPr>
          <p:nvPr>
            <p:ph idx="1"/>
          </p:nvPr>
        </p:nvSpPr>
        <p:spPr>
          <a:xfrm>
            <a:off x="677334" y="1867626"/>
            <a:ext cx="8596668" cy="3880773"/>
          </a:xfrm>
        </p:spPr>
        <p:txBody>
          <a:bodyPr/>
          <a:lstStyle/>
          <a:p>
            <a:pPr>
              <a:spcBef>
                <a:spcPts val="0"/>
              </a:spcBef>
            </a:pPr>
            <a:r>
              <a:rPr lang="en-MY" sz="3200" dirty="0">
                <a:latin typeface="Calibri" panose="020F0502020204030204" pitchFamily="34" charset="0"/>
                <a:cs typeface="Calibri" panose="020F0502020204030204" pitchFamily="34" charset="0"/>
              </a:rPr>
              <a:t>Cognition</a:t>
            </a:r>
            <a:r>
              <a:rPr lang="en-MY" sz="3200" baseline="30000" dirty="0">
                <a:latin typeface="Calibri" panose="020F0502020204030204" pitchFamily="34" charset="0"/>
                <a:cs typeface="Calibri" panose="020F0502020204030204" pitchFamily="34" charset="0"/>
              </a:rPr>
              <a:t>82</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Donepezil &gt; placebo </a:t>
            </a:r>
          </a:p>
          <a:p>
            <a:pPr lvl="2">
              <a:spcBef>
                <a:spcPts val="0"/>
              </a:spcBef>
              <a:buFont typeface="Wingdings" panose="05000000000000000000" pitchFamily="2" charset="2"/>
              <a:buChar char="§"/>
            </a:pPr>
            <a:r>
              <a:rPr lang="en-US" sz="2400" dirty="0">
                <a:latin typeface="Calibri" panose="020F0502020204030204" pitchFamily="34" charset="0"/>
                <a:cs typeface="Calibri" panose="020F0502020204030204" pitchFamily="34" charset="0"/>
              </a:rPr>
              <a:t>V-ADAS-cog at 12, 18 and 24 weeks (p&lt;0.05)</a:t>
            </a:r>
          </a:p>
          <a:p>
            <a:pPr lvl="2">
              <a:spcBef>
                <a:spcPts val="0"/>
              </a:spcBef>
              <a:buFont typeface="Wingdings" panose="05000000000000000000" pitchFamily="2" charset="2"/>
              <a:buChar char="§"/>
            </a:pPr>
            <a:r>
              <a:rPr lang="en-US" sz="2400" dirty="0">
                <a:latin typeface="Calibri" panose="020F0502020204030204" pitchFamily="34" charset="0"/>
                <a:cs typeface="Calibri" panose="020F0502020204030204" pitchFamily="34" charset="0"/>
              </a:rPr>
              <a:t>MMSE at 24 weeks (p=0.0301)</a:t>
            </a:r>
          </a:p>
          <a:p>
            <a:pPr marL="914400" lvl="2" indent="0">
              <a:spcBef>
                <a:spcPts val="0"/>
              </a:spcBef>
              <a:buNone/>
            </a:pPr>
            <a:endParaRPr lang="en-MY" sz="2400" dirty="0">
              <a:latin typeface="Calibri" panose="020F0502020204030204" pitchFamily="34" charset="0"/>
              <a:cs typeface="Calibri" panose="020F0502020204030204" pitchFamily="34" charset="0"/>
            </a:endParaRPr>
          </a:p>
          <a:p>
            <a:pPr>
              <a:spcBef>
                <a:spcPts val="0"/>
              </a:spcBef>
            </a:pPr>
            <a:r>
              <a:rPr lang="en-MY" sz="3200" dirty="0">
                <a:latin typeface="Calibri" panose="020F0502020204030204" pitchFamily="34" charset="0"/>
                <a:cs typeface="Calibri" panose="020F0502020204030204" pitchFamily="34" charset="0"/>
              </a:rPr>
              <a:t>Safety</a:t>
            </a:r>
            <a:r>
              <a:rPr lang="en-MY" sz="3200" baseline="30000" dirty="0">
                <a:latin typeface="Calibri" panose="020F0502020204030204" pitchFamily="34" charset="0"/>
                <a:cs typeface="Calibri" panose="020F0502020204030204" pitchFamily="34" charset="0"/>
              </a:rPr>
              <a:t>82</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Well tolerated; most AE are transient and mild to moderate in severity</a:t>
            </a:r>
          </a:p>
          <a:p>
            <a:pPr lvl="1"/>
            <a:endParaRPr lang="en-GB" dirty="0"/>
          </a:p>
        </p:txBody>
      </p:sp>
      <p:sp>
        <p:nvSpPr>
          <p:cNvPr id="4" name="TextBox 3">
            <a:extLst>
              <a:ext uri="{FF2B5EF4-FFF2-40B4-BE49-F238E27FC236}">
                <a16:creationId xmlns:a16="http://schemas.microsoft.com/office/drawing/2014/main" id="{1DB2EAD4-1133-4354-A1E5-36A94DCF3186}"/>
              </a:ext>
            </a:extLst>
          </p:cNvPr>
          <p:cNvSpPr txBox="1"/>
          <p:nvPr/>
        </p:nvSpPr>
        <p:spPr>
          <a:xfrm>
            <a:off x="485812" y="6193528"/>
            <a:ext cx="8596668" cy="461665"/>
          </a:xfrm>
          <a:prstGeom prst="rect">
            <a:avLst/>
          </a:prstGeom>
          <a:noFill/>
        </p:spPr>
        <p:txBody>
          <a:bodyPr wrap="square" rtlCol="0">
            <a:spAutoFit/>
          </a:bodyPr>
          <a:lstStyle/>
          <a:p>
            <a:pPr marL="342900" indent="-342900" algn="just">
              <a:buFont typeface="+mj-lt"/>
              <a:buAutoNum type="arabicPeriod" startAt="82"/>
            </a:pPr>
            <a:r>
              <a:rPr lang="en-US" sz="1200" dirty="0">
                <a:latin typeface="Calibri" panose="020F0502020204030204" pitchFamily="34" charset="0"/>
                <a:cs typeface="Calibri" panose="020F0502020204030204" pitchFamily="34" charset="0"/>
              </a:rPr>
              <a:t>Román GC, </a:t>
            </a:r>
            <a:r>
              <a:rPr lang="en-US" sz="1200" dirty="0" err="1">
                <a:latin typeface="Calibri" panose="020F0502020204030204" pitchFamily="34" charset="0"/>
                <a:cs typeface="Calibri" panose="020F0502020204030204" pitchFamily="34" charset="0"/>
              </a:rPr>
              <a:t>Salloway</a:t>
            </a:r>
            <a:r>
              <a:rPr lang="en-US" sz="1200" dirty="0">
                <a:latin typeface="Calibri" panose="020F0502020204030204" pitchFamily="34" charset="0"/>
                <a:cs typeface="Calibri" panose="020F0502020204030204" pitchFamily="34" charset="0"/>
              </a:rPr>
              <a:t> S, Black SE, et al. Randomized, placebo-controlled, clinical trial of donepezil in vascular dementia: differential effects by hippocampal size. Stroke. 2010;41(6):1213-21.</a:t>
            </a:r>
          </a:p>
        </p:txBody>
      </p:sp>
      <p:grpSp>
        <p:nvGrpSpPr>
          <p:cNvPr id="5" name="Group 4">
            <a:extLst>
              <a:ext uri="{FF2B5EF4-FFF2-40B4-BE49-F238E27FC236}">
                <a16:creationId xmlns:a16="http://schemas.microsoft.com/office/drawing/2014/main" id="{48D2010F-1C4D-40B6-AFD9-FDF485AA41D7}"/>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C948AB57-D643-4A3F-A299-14E254831348}"/>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7" name="Picture 6">
              <a:extLst>
                <a:ext uri="{FF2B5EF4-FFF2-40B4-BE49-F238E27FC236}">
                  <a16:creationId xmlns:a16="http://schemas.microsoft.com/office/drawing/2014/main" id="{390A1EC2-F86A-455B-885F-10F17ABCDBD3}"/>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2712633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p:txBody>
          <a:bodyPr>
            <a:normAutofit/>
          </a:bodyPr>
          <a:lstStyle/>
          <a:p>
            <a:r>
              <a:rPr lang="en-MY" sz="4000" b="1" dirty="0">
                <a:solidFill>
                  <a:schemeClr val="accent1">
                    <a:lumMod val="75000"/>
                  </a:schemeClr>
                </a:solidFill>
              </a:rPr>
              <a:t>Vascular Dementia - Rivastigmine</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31D62674-108E-407E-8CAB-D4B884ED3974}"/>
              </a:ext>
            </a:extLst>
          </p:cNvPr>
          <p:cNvSpPr>
            <a:spLocks noGrp="1"/>
          </p:cNvSpPr>
          <p:nvPr>
            <p:ph idx="1"/>
          </p:nvPr>
        </p:nvSpPr>
        <p:spPr>
          <a:xfrm>
            <a:off x="677334" y="1930400"/>
            <a:ext cx="8821773" cy="3880773"/>
          </a:xfrm>
        </p:spPr>
        <p:txBody>
          <a:bodyPr>
            <a:normAutofit/>
          </a:bodyPr>
          <a:lstStyle/>
          <a:p>
            <a:pPr algn="just">
              <a:spcBef>
                <a:spcPts val="0"/>
              </a:spcBef>
            </a:pPr>
            <a:r>
              <a:rPr lang="en-MY" sz="2800" dirty="0">
                <a:latin typeface="Calibri" panose="020F0502020204030204" pitchFamily="34" charset="0"/>
                <a:cs typeface="Calibri" panose="020F0502020204030204" pitchFamily="34" charset="0"/>
              </a:rPr>
              <a:t>Cognition:</a:t>
            </a:r>
            <a:r>
              <a:rPr lang="en-MY" sz="2800" baseline="30000" dirty="0">
                <a:latin typeface="Calibri" panose="020F0502020204030204" pitchFamily="34" charset="0"/>
                <a:cs typeface="Calibri" panose="020F0502020204030204" pitchFamily="34" charset="0"/>
              </a:rPr>
              <a:t>83</a:t>
            </a:r>
            <a:r>
              <a:rPr lang="pl-PL" sz="2800" baseline="30000" dirty="0">
                <a:latin typeface="Calibri" panose="020F0502020204030204" pitchFamily="34" charset="0"/>
                <a:cs typeface="Calibri" panose="020F0502020204030204" pitchFamily="34" charset="0"/>
              </a:rPr>
              <a:t>, level </a:t>
            </a:r>
            <a:r>
              <a:rPr lang="en-MY" sz="28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Probable VD: Rivastigmine 3 to 12 mg/day &gt; placebo at 24 weeks in MMSE </a:t>
            </a:r>
            <a:r>
              <a:rPr lang="pl-PL" sz="2400" dirty="0">
                <a:latin typeface="Calibri" panose="020F0502020204030204" pitchFamily="34" charset="0"/>
                <a:cs typeface="Calibri" panose="020F0502020204030204" pitchFamily="34" charset="0"/>
              </a:rPr>
              <a:t>(MD=0.60, 95%</a:t>
            </a:r>
            <a:r>
              <a:rPr lang="en-MY" sz="2400" dirty="0">
                <a:latin typeface="Calibri" panose="020F0502020204030204" pitchFamily="34" charset="0"/>
                <a:cs typeface="Calibri" panose="020F0502020204030204" pitchFamily="34" charset="0"/>
              </a:rPr>
              <a:t> </a:t>
            </a:r>
            <a:r>
              <a:rPr lang="pl-PL" sz="2400" dirty="0">
                <a:latin typeface="Calibri" panose="020F0502020204030204" pitchFamily="34" charset="0"/>
                <a:cs typeface="Calibri" panose="020F0502020204030204" pitchFamily="34" charset="0"/>
              </a:rPr>
              <a:t>CI 0.11 to 1.09)</a:t>
            </a:r>
            <a:endParaRPr lang="en-MY" sz="24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Subcortical VD: Rivastigmine 6mg/day = placebo on MMSE</a:t>
            </a: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MCI and CIND: Rivastigmine 3-9mg/day = placebo on ADAS-Cog</a:t>
            </a:r>
          </a:p>
          <a:p>
            <a:pPr marL="457200" lvl="1" indent="0" algn="just">
              <a:spcBef>
                <a:spcPts val="0"/>
              </a:spcBef>
              <a:buNone/>
            </a:pPr>
            <a:endParaRPr lang="en-MY" sz="2000" dirty="0">
              <a:latin typeface="Calibri" panose="020F0502020204030204" pitchFamily="34" charset="0"/>
              <a:cs typeface="Calibri" panose="020F0502020204030204" pitchFamily="34" charset="0"/>
            </a:endParaRPr>
          </a:p>
          <a:p>
            <a:pPr algn="just">
              <a:spcBef>
                <a:spcPts val="0"/>
              </a:spcBef>
            </a:pPr>
            <a:r>
              <a:rPr lang="en-MY" sz="2800" dirty="0">
                <a:latin typeface="Calibri" panose="020F0502020204030204" pitchFamily="34" charset="0"/>
                <a:cs typeface="Calibri" panose="020F0502020204030204" pitchFamily="34" charset="0"/>
              </a:rPr>
              <a:t>Safety</a:t>
            </a:r>
            <a:r>
              <a:rPr lang="en-MY" sz="2800" baseline="30000" dirty="0">
                <a:latin typeface="Calibri" panose="020F0502020204030204" pitchFamily="34" charset="0"/>
                <a:cs typeface="Calibri" panose="020F0502020204030204" pitchFamily="34" charset="0"/>
              </a:rPr>
              <a:t>83</a:t>
            </a:r>
            <a:r>
              <a:rPr lang="pl-PL" sz="2800" baseline="30000" dirty="0">
                <a:latin typeface="Calibri" panose="020F0502020204030204" pitchFamily="34" charset="0"/>
                <a:cs typeface="Calibri" panose="020F0502020204030204" pitchFamily="34" charset="0"/>
              </a:rPr>
              <a:t>, level </a:t>
            </a:r>
            <a:r>
              <a:rPr lang="en-MY" sz="28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GB" sz="2400" dirty="0">
                <a:latin typeface="Calibri" panose="020F0502020204030204" pitchFamily="34" charset="0"/>
                <a:cs typeface="Calibri" panose="020F0502020204030204" pitchFamily="34" charset="0"/>
              </a:rPr>
              <a:t>Significantly higher rates of nausea, vomiting, diarrhoea and anorexia in rivastigmine vs placebo</a:t>
            </a:r>
          </a:p>
        </p:txBody>
      </p:sp>
      <p:grpSp>
        <p:nvGrpSpPr>
          <p:cNvPr id="4" name="Group 3">
            <a:extLst>
              <a:ext uri="{FF2B5EF4-FFF2-40B4-BE49-F238E27FC236}">
                <a16:creationId xmlns:a16="http://schemas.microsoft.com/office/drawing/2014/main" id="{E710B1DC-9426-48ED-B833-79EBE3E77598}"/>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193E58A6-661B-49AE-8142-699E28878DE1}"/>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54EB4BD-D0FD-4728-912A-13AB7F929D8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05AF488-5378-4448-97D6-5C43BF833F79}"/>
              </a:ext>
            </a:extLst>
          </p:cNvPr>
          <p:cNvSpPr txBox="1"/>
          <p:nvPr/>
        </p:nvSpPr>
        <p:spPr>
          <a:xfrm>
            <a:off x="485812" y="6193528"/>
            <a:ext cx="8596668" cy="461665"/>
          </a:xfrm>
          <a:prstGeom prst="rect">
            <a:avLst/>
          </a:prstGeom>
          <a:noFill/>
        </p:spPr>
        <p:txBody>
          <a:bodyPr wrap="square" rtlCol="0">
            <a:spAutoFit/>
          </a:bodyPr>
          <a:lstStyle/>
          <a:p>
            <a:pPr marL="342900" indent="-342900" algn="just">
              <a:buFont typeface="+mj-lt"/>
              <a:buAutoNum type="arabicPeriod" startAt="83"/>
            </a:pPr>
            <a:r>
              <a:rPr lang="en-US" sz="1200" dirty="0">
                <a:latin typeface="Calibri" panose="020F0502020204030204" pitchFamily="34" charset="0"/>
                <a:cs typeface="Calibri" panose="020F0502020204030204" pitchFamily="34" charset="0"/>
              </a:rPr>
              <a:t>Birks J, McGuinness B, Craig D. Rivastigmine for vascular cognitive impairment The Cochrane database of systematic reviews. 2013(5):CD004744.</a:t>
            </a:r>
          </a:p>
        </p:txBody>
      </p:sp>
    </p:spTree>
    <p:extLst>
      <p:ext uri="{BB962C8B-B14F-4D97-AF65-F5344CB8AC3E}">
        <p14:creationId xmlns:p14="http://schemas.microsoft.com/office/powerpoint/2010/main" val="401173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p:txBody>
          <a:bodyPr>
            <a:normAutofit/>
          </a:bodyPr>
          <a:lstStyle/>
          <a:p>
            <a:r>
              <a:rPr lang="en-MY" sz="4000" b="1" dirty="0">
                <a:solidFill>
                  <a:schemeClr val="accent1">
                    <a:lumMod val="75000"/>
                  </a:schemeClr>
                </a:solidFill>
              </a:rPr>
              <a:t>Vascular Dementia - Memantine</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31D62674-108E-407E-8CAB-D4B884ED3974}"/>
              </a:ext>
            </a:extLst>
          </p:cNvPr>
          <p:cNvSpPr>
            <a:spLocks noGrp="1"/>
          </p:cNvSpPr>
          <p:nvPr>
            <p:ph idx="1"/>
          </p:nvPr>
        </p:nvSpPr>
        <p:spPr/>
        <p:txBody>
          <a:bodyPr>
            <a:normAutofit/>
          </a:bodyPr>
          <a:lstStyle/>
          <a:p>
            <a:pPr>
              <a:spcBef>
                <a:spcPts val="0"/>
              </a:spcBef>
            </a:pPr>
            <a:r>
              <a:rPr lang="en-MY" sz="3200" dirty="0">
                <a:latin typeface="Calibri" panose="020F0502020204030204" pitchFamily="34" charset="0"/>
                <a:cs typeface="Calibri" panose="020F0502020204030204" pitchFamily="34" charset="0"/>
              </a:rPr>
              <a:t>Cognition </a:t>
            </a:r>
            <a:r>
              <a:rPr lang="en-MY" sz="3200" baseline="30000" dirty="0">
                <a:latin typeface="Calibri" panose="020F0502020204030204" pitchFamily="34" charset="0"/>
                <a:cs typeface="Calibri" panose="020F0502020204030204" pitchFamily="34" charset="0"/>
              </a:rPr>
              <a:t>80</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Memantine &gt; placebo on ADAS-Cog (MD= -2.15, 95% CI -3.25 to -1.05)</a:t>
            </a:r>
          </a:p>
          <a:p>
            <a:pPr lvl="1">
              <a:spcBef>
                <a:spcPts val="0"/>
              </a:spcBef>
            </a:pPr>
            <a:endParaRPr lang="en-MY" sz="2400" dirty="0">
              <a:latin typeface="Calibri" panose="020F0502020204030204" pitchFamily="34" charset="0"/>
              <a:cs typeface="Calibri" panose="020F0502020204030204" pitchFamily="34" charset="0"/>
            </a:endParaRPr>
          </a:p>
          <a:p>
            <a:pPr>
              <a:spcBef>
                <a:spcPts val="0"/>
              </a:spcBef>
            </a:pPr>
            <a:r>
              <a:rPr lang="en-MY" sz="3200" dirty="0">
                <a:latin typeface="Calibri" panose="020F0502020204030204" pitchFamily="34" charset="0"/>
                <a:cs typeface="Calibri" panose="020F0502020204030204" pitchFamily="34" charset="0"/>
              </a:rPr>
              <a:t>Behavioural </a:t>
            </a:r>
            <a:r>
              <a:rPr lang="en-MY" sz="3200" baseline="30000" dirty="0">
                <a:latin typeface="Calibri" panose="020F0502020204030204" pitchFamily="34" charset="0"/>
                <a:cs typeface="Calibri" panose="020F0502020204030204" pitchFamily="34" charset="0"/>
              </a:rPr>
              <a:t>80</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Memantine &gt; placebo on </a:t>
            </a:r>
            <a:r>
              <a:rPr lang="pl-PL" sz="2800" dirty="0">
                <a:latin typeface="Calibri" panose="020F0502020204030204" pitchFamily="34" charset="0"/>
                <a:cs typeface="Calibri" panose="020F0502020204030204" pitchFamily="34" charset="0"/>
              </a:rPr>
              <a:t>NOSGER (SMD= -0.20, 95% CI -0.37 to -0.03)</a:t>
            </a:r>
            <a:endParaRPr lang="en-GB" sz="28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D3E20686-BB22-4B8B-B28E-B0D63610EBB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C35A0815-5B17-48C5-BA26-B3C7EF569E53}"/>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9095C3A-8BC4-4577-8F90-E89A0C75F4C5}"/>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037161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Learning Objectives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669143"/>
            <a:ext cx="8596668" cy="3880773"/>
          </a:xfrm>
        </p:spPr>
        <p:txBody>
          <a:bodyPr>
            <a:normAutofit/>
          </a:bodyPr>
          <a:lstStyle/>
          <a:p>
            <a:pPr marL="514350" indent="-514350" algn="just">
              <a:buAutoNum type="arabicPeriod"/>
            </a:pPr>
            <a:r>
              <a:rPr lang="en-US" sz="3200" dirty="0">
                <a:latin typeface="Calibri" panose="020F0502020204030204" pitchFamily="34" charset="0"/>
                <a:cs typeface="Calibri" panose="020F0502020204030204" pitchFamily="34" charset="0"/>
              </a:rPr>
              <a:t>To understand the efficacy &amp; tolerability of various pharmacological agents in the management of people with dementia (PWD)</a:t>
            </a:r>
          </a:p>
        </p:txBody>
      </p:sp>
    </p:spTree>
    <p:extLst>
      <p:ext uri="{BB962C8B-B14F-4D97-AF65-F5344CB8AC3E}">
        <p14:creationId xmlns:p14="http://schemas.microsoft.com/office/powerpoint/2010/main" val="2212074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p:txBody>
          <a:bodyPr>
            <a:normAutofit/>
          </a:bodyPr>
          <a:lstStyle/>
          <a:p>
            <a:r>
              <a:rPr lang="en-MY" sz="4000" b="1" dirty="0">
                <a:solidFill>
                  <a:schemeClr val="accent1">
                    <a:lumMod val="75000"/>
                  </a:schemeClr>
                </a:solidFill>
              </a:rPr>
              <a:t>Vascular Dementia – All meds</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31D62674-108E-407E-8CAB-D4B884ED3974}"/>
              </a:ext>
            </a:extLst>
          </p:cNvPr>
          <p:cNvSpPr>
            <a:spLocks noGrp="1"/>
          </p:cNvSpPr>
          <p:nvPr>
            <p:ph idx="1"/>
          </p:nvPr>
        </p:nvSpPr>
        <p:spPr>
          <a:xfrm>
            <a:off x="677334" y="1930400"/>
            <a:ext cx="8596668" cy="3880773"/>
          </a:xfrm>
        </p:spPr>
        <p:txBody>
          <a:bodyPr>
            <a:normAutofit lnSpcReduction="10000"/>
          </a:bodyPr>
          <a:lstStyle/>
          <a:p>
            <a:pPr>
              <a:spcBef>
                <a:spcPts val="0"/>
              </a:spcBef>
            </a:pPr>
            <a:r>
              <a:rPr lang="en-MY" sz="3200" dirty="0">
                <a:latin typeface="Calibri" panose="020F0502020204030204" pitchFamily="34" charset="0"/>
                <a:cs typeface="Calibri" panose="020F0502020204030204" pitchFamily="34" charset="0"/>
              </a:rPr>
              <a:t>Cognition </a:t>
            </a:r>
            <a:r>
              <a:rPr lang="en-MY" sz="3200" baseline="30000" dirty="0">
                <a:latin typeface="Calibri" panose="020F0502020204030204" pitchFamily="34" charset="0"/>
                <a:cs typeface="Calibri" panose="020F0502020204030204" pitchFamily="34" charset="0"/>
              </a:rPr>
              <a:t>84</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Donepezil 10 mg/day and rivastigmine 6 mg/day &gt; placebo based on MMSE with MD of 0.84 (95% CI 0.14 to 1.57) and 1.37 (95% CI 0.22 to 2.53)</a:t>
            </a:r>
          </a:p>
          <a:p>
            <a:pPr lvl="1">
              <a:spcBef>
                <a:spcPts val="0"/>
              </a:spcBef>
            </a:pPr>
            <a:endParaRPr lang="en-US" sz="2800" dirty="0">
              <a:latin typeface="Calibri" panose="020F0502020204030204" pitchFamily="34" charset="0"/>
              <a:cs typeface="Calibri" panose="020F0502020204030204" pitchFamily="34" charset="0"/>
            </a:endParaRPr>
          </a:p>
          <a:p>
            <a:pPr>
              <a:spcBef>
                <a:spcPts val="0"/>
              </a:spcBef>
            </a:pPr>
            <a:r>
              <a:rPr lang="en-US" sz="3200" dirty="0">
                <a:latin typeface="Calibri" panose="020F0502020204030204" pitchFamily="34" charset="0"/>
                <a:cs typeface="Calibri" panose="020F0502020204030204" pitchFamily="34" charset="0"/>
              </a:rPr>
              <a:t> </a:t>
            </a:r>
            <a:r>
              <a:rPr lang="en-MY" sz="3200" dirty="0">
                <a:latin typeface="Calibri" panose="020F0502020204030204" pitchFamily="34" charset="0"/>
                <a:cs typeface="Calibri" panose="020F0502020204030204" pitchFamily="34" charset="0"/>
              </a:rPr>
              <a:t>Safety </a:t>
            </a:r>
            <a:r>
              <a:rPr lang="en-MY" sz="3200" baseline="30000" dirty="0">
                <a:latin typeface="Calibri" panose="020F0502020204030204" pitchFamily="34" charset="0"/>
                <a:cs typeface="Calibri" panose="020F0502020204030204" pitchFamily="34" charset="0"/>
              </a:rPr>
              <a:t>84</a:t>
            </a:r>
            <a:r>
              <a:rPr lang="pl-PL" sz="3200" baseline="30000" dirty="0">
                <a:latin typeface="Calibri" panose="020F0502020204030204" pitchFamily="34" charset="0"/>
                <a:cs typeface="Calibri" panose="020F0502020204030204" pitchFamily="34" charset="0"/>
              </a:rPr>
              <a:t>, level </a:t>
            </a:r>
            <a:r>
              <a:rPr lang="en-MY" sz="3200" baseline="30000" dirty="0">
                <a:latin typeface="Calibri" panose="020F0502020204030204" pitchFamily="34" charset="0"/>
                <a:cs typeface="Calibri" panose="020F0502020204030204" pitchFamily="34" charset="0"/>
              </a:rPr>
              <a:t>I</a:t>
            </a:r>
          </a:p>
          <a:p>
            <a:pPr lvl="1">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Derived hierarchy of risk of total AEs </a:t>
            </a:r>
          </a:p>
          <a:p>
            <a:pPr lvl="2">
              <a:spcBef>
                <a:spcPts val="0"/>
              </a:spcBef>
              <a:buFont typeface="Wingdings" panose="05000000000000000000" pitchFamily="2" charset="2"/>
              <a:buChar char="§"/>
            </a:pPr>
            <a:r>
              <a:rPr lang="en-MY" sz="2400" dirty="0">
                <a:latin typeface="Calibri" panose="020F0502020204030204" pitchFamily="34" charset="0"/>
                <a:cs typeface="Calibri" panose="020F0502020204030204" pitchFamily="34" charset="0"/>
              </a:rPr>
              <a:t>donepezil 10 mg &gt; galantamine &gt; donepezil 5 mg &gt; memantine &gt; placebo &gt; rivastigmine</a:t>
            </a:r>
          </a:p>
        </p:txBody>
      </p:sp>
      <p:sp>
        <p:nvSpPr>
          <p:cNvPr id="4" name="TextBox 3">
            <a:extLst>
              <a:ext uri="{FF2B5EF4-FFF2-40B4-BE49-F238E27FC236}">
                <a16:creationId xmlns:a16="http://schemas.microsoft.com/office/drawing/2014/main" id="{C7D91710-E8D4-4C67-9CF8-250E3385F7B6}"/>
              </a:ext>
            </a:extLst>
          </p:cNvPr>
          <p:cNvSpPr txBox="1"/>
          <p:nvPr/>
        </p:nvSpPr>
        <p:spPr>
          <a:xfrm>
            <a:off x="485812" y="6218695"/>
            <a:ext cx="8596668" cy="461665"/>
          </a:xfrm>
          <a:prstGeom prst="rect">
            <a:avLst/>
          </a:prstGeom>
          <a:noFill/>
        </p:spPr>
        <p:txBody>
          <a:bodyPr wrap="square" rtlCol="0">
            <a:spAutoFit/>
          </a:bodyPr>
          <a:lstStyle/>
          <a:p>
            <a:pPr marL="342900" indent="-342900" algn="just">
              <a:buFont typeface="+mj-lt"/>
              <a:buAutoNum type="arabicPeriod" startAt="84"/>
            </a:pPr>
            <a:r>
              <a:rPr lang="en-US" sz="1200" dirty="0" err="1">
                <a:latin typeface="Calibri" panose="020F0502020204030204" pitchFamily="34" charset="0"/>
                <a:cs typeface="Calibri" panose="020F0502020204030204" pitchFamily="34" charset="0"/>
              </a:rPr>
              <a:t>Jin</a:t>
            </a:r>
            <a:r>
              <a:rPr lang="en-US" sz="1200" dirty="0">
                <a:latin typeface="Calibri" panose="020F0502020204030204" pitchFamily="34" charset="0"/>
                <a:cs typeface="Calibri" panose="020F0502020204030204" pitchFamily="34" charset="0"/>
              </a:rPr>
              <a:t> BR, Liu HY. Comparative efficacy and safety of cognitive enhancers for treating vascular cognitive impairment: systematic review and Bayesian network meta-analysis. Neural regeneration research. 2019;14(5):805-16</a:t>
            </a:r>
          </a:p>
        </p:txBody>
      </p:sp>
      <p:grpSp>
        <p:nvGrpSpPr>
          <p:cNvPr id="5" name="Group 4">
            <a:extLst>
              <a:ext uri="{FF2B5EF4-FFF2-40B4-BE49-F238E27FC236}">
                <a16:creationId xmlns:a16="http://schemas.microsoft.com/office/drawing/2014/main" id="{A28A52E6-CAE7-4849-A227-61B978ADE478}"/>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8BCE14E9-2621-44A9-9E25-5CADE3F8BBBA}"/>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7" name="Picture 6">
              <a:extLst>
                <a:ext uri="{FF2B5EF4-FFF2-40B4-BE49-F238E27FC236}">
                  <a16:creationId xmlns:a16="http://schemas.microsoft.com/office/drawing/2014/main" id="{B4DFF427-7119-49AD-B2ED-24E355C2DAF3}"/>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6320732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a:xfrm>
            <a:off x="428759" y="529701"/>
            <a:ext cx="9913726" cy="1320800"/>
          </a:xfrm>
        </p:spPr>
        <p:txBody>
          <a:bodyPr>
            <a:normAutofit/>
          </a:bodyPr>
          <a:lstStyle/>
          <a:p>
            <a:r>
              <a:rPr lang="en-MY" sz="4000" b="1" dirty="0">
                <a:solidFill>
                  <a:schemeClr val="accent1">
                    <a:lumMod val="75000"/>
                  </a:schemeClr>
                </a:solidFill>
              </a:rPr>
              <a:t>Vascular Dementia – RECOMMENDATIONS</a:t>
            </a:r>
            <a:endParaRPr lang="en-GB" sz="4000" b="1" dirty="0">
              <a:solidFill>
                <a:schemeClr val="accent1">
                  <a:lumMod val="75000"/>
                </a:schemeClr>
              </a:solidFill>
            </a:endParaRPr>
          </a:p>
        </p:txBody>
      </p:sp>
      <p:pic>
        <p:nvPicPr>
          <p:cNvPr id="9" name="Content Placeholder 8" descr="Timeline&#10;&#10;Description automatically generated with medium confidence">
            <a:extLst>
              <a:ext uri="{FF2B5EF4-FFF2-40B4-BE49-F238E27FC236}">
                <a16:creationId xmlns:a16="http://schemas.microsoft.com/office/drawing/2014/main" id="{39519BCA-3EF2-43D9-89DD-807C241033C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9418" y="1787256"/>
            <a:ext cx="9793067" cy="3753374"/>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01794844-463D-4525-8A90-38B6C5F9AB7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0CEFB73F-C985-4BA4-95A4-F4BF890D3360}"/>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808E964-D5BC-43E0-A567-3F3072F49CD7}"/>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5396985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a:xfrm>
            <a:off x="677333" y="609600"/>
            <a:ext cx="9034837" cy="1320800"/>
          </a:xfrm>
        </p:spPr>
        <p:txBody>
          <a:bodyPr>
            <a:normAutofit/>
          </a:bodyPr>
          <a:lstStyle/>
          <a:p>
            <a:r>
              <a:rPr lang="en-US" b="1" dirty="0">
                <a:solidFill>
                  <a:schemeClr val="accent1">
                    <a:lumMod val="75000"/>
                  </a:schemeClr>
                </a:solidFill>
              </a:rPr>
              <a:t>Lewy Body Disease (Dementia with Lewy Body/Parkinson’s Disease Dementia)</a:t>
            </a:r>
            <a:endParaRPr lang="en-GB" b="1" dirty="0">
              <a:solidFill>
                <a:schemeClr val="accent1">
                  <a:lumMod val="75000"/>
                </a:schemeClr>
              </a:solidFill>
            </a:endParaRPr>
          </a:p>
        </p:txBody>
      </p:sp>
      <p:sp>
        <p:nvSpPr>
          <p:cNvPr id="4" name="Content Placeholder 3">
            <a:extLst>
              <a:ext uri="{FF2B5EF4-FFF2-40B4-BE49-F238E27FC236}">
                <a16:creationId xmlns:a16="http://schemas.microsoft.com/office/drawing/2014/main" id="{69BD4861-1667-4EA9-AC6B-3560216BF81B}"/>
              </a:ext>
            </a:extLst>
          </p:cNvPr>
          <p:cNvSpPr>
            <a:spLocks noGrp="1"/>
          </p:cNvSpPr>
          <p:nvPr>
            <p:ph idx="1"/>
          </p:nvPr>
        </p:nvSpPr>
        <p:spPr>
          <a:xfrm>
            <a:off x="677333" y="2067049"/>
            <a:ext cx="9096981" cy="3880773"/>
          </a:xfrm>
        </p:spPr>
        <p:txBody>
          <a:bodyPr>
            <a:normAutofit fontScale="92500" lnSpcReduction="10000"/>
          </a:bodyPr>
          <a:lstStyle/>
          <a:p>
            <a:pPr algn="just">
              <a:spcBef>
                <a:spcPts val="0"/>
              </a:spcBef>
            </a:pPr>
            <a:r>
              <a:rPr lang="en-MY" sz="2800" dirty="0">
                <a:latin typeface="Calibri" panose="020F0502020204030204" pitchFamily="34" charset="0"/>
                <a:cs typeface="Calibri" panose="020F0502020204030204" pitchFamily="34" charset="0"/>
              </a:rPr>
              <a:t>Cognition</a:t>
            </a:r>
          </a:p>
          <a:p>
            <a:pPr lvl="1" algn="just">
              <a:spcBef>
                <a:spcPts val="0"/>
              </a:spcBef>
              <a:buFont typeface="Wingdings" panose="05000000000000000000" pitchFamily="2" charset="2"/>
              <a:buChar char="Ø"/>
            </a:pPr>
            <a:r>
              <a:rPr lang="en-GB" sz="2400" dirty="0">
                <a:latin typeface="Calibri" panose="020F0502020204030204" pitchFamily="34" charset="0"/>
                <a:cs typeface="Calibri" panose="020F0502020204030204" pitchFamily="34" charset="0"/>
              </a:rPr>
              <a:t>DLB, PDD and CIND-PD: </a:t>
            </a:r>
            <a:r>
              <a:rPr lang="en-GB" sz="2400" dirty="0" err="1">
                <a:latin typeface="Calibri" panose="020F0502020204030204" pitchFamily="34" charset="0"/>
                <a:cs typeface="Calibri" panose="020F0502020204030204" pitchFamily="34" charset="0"/>
              </a:rPr>
              <a:t>AChEI</a:t>
            </a:r>
            <a:r>
              <a:rPr lang="en-GB" sz="2400" dirty="0">
                <a:latin typeface="Calibri" panose="020F0502020204030204" pitchFamily="34" charset="0"/>
                <a:cs typeface="Calibri" panose="020F0502020204030204" pitchFamily="34" charset="0"/>
              </a:rPr>
              <a:t> (rivastigmine and donepezil) &gt; placebo on MMSE </a:t>
            </a:r>
            <a:r>
              <a:rPr lang="pl-PL" sz="2400" dirty="0">
                <a:latin typeface="Calibri" panose="020F0502020204030204" pitchFamily="34" charset="0"/>
                <a:cs typeface="Calibri" panose="020F0502020204030204" pitchFamily="34" charset="0"/>
              </a:rPr>
              <a:t>(WMD=1.08, 95% CI</a:t>
            </a:r>
            <a:r>
              <a:rPr lang="en-MY" sz="2400" dirty="0">
                <a:latin typeface="Calibri" panose="020F0502020204030204" pitchFamily="34" charset="0"/>
                <a:cs typeface="Calibri" panose="020F0502020204030204" pitchFamily="34" charset="0"/>
              </a:rPr>
              <a:t> </a:t>
            </a:r>
            <a:r>
              <a:rPr lang="pl-PL" sz="2400" dirty="0">
                <a:latin typeface="Calibri" panose="020F0502020204030204" pitchFamily="34" charset="0"/>
                <a:cs typeface="Calibri" panose="020F0502020204030204" pitchFamily="34" charset="0"/>
              </a:rPr>
              <a:t>0.50 to 1.66)</a:t>
            </a:r>
            <a:r>
              <a:rPr lang="en-MY" sz="2400" baseline="30000" dirty="0">
                <a:latin typeface="Calibri" panose="020F0502020204030204" pitchFamily="34" charset="0"/>
                <a:cs typeface="Calibri" panose="020F0502020204030204" pitchFamily="34" charset="0"/>
              </a:rPr>
              <a:t> 85</a:t>
            </a:r>
            <a:r>
              <a:rPr lang="pl-PL" sz="2400" baseline="30000" dirty="0">
                <a:latin typeface="Calibri" panose="020F0502020204030204" pitchFamily="34" charset="0"/>
                <a:cs typeface="Calibri" panose="020F0502020204030204" pitchFamily="34" charset="0"/>
              </a:rPr>
              <a:t>, level </a:t>
            </a:r>
            <a:r>
              <a:rPr lang="en-MY" sz="24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GB" sz="2400" dirty="0">
                <a:latin typeface="Calibri" panose="020F0502020204030204" pitchFamily="34" charset="0"/>
                <a:cs typeface="Calibri" panose="020F0502020204030204" pitchFamily="34" charset="0"/>
              </a:rPr>
              <a:t>DLB, PDD: </a:t>
            </a:r>
            <a:r>
              <a:rPr lang="en-GB" sz="2400" dirty="0" err="1">
                <a:latin typeface="Calibri" panose="020F0502020204030204" pitchFamily="34" charset="0"/>
                <a:cs typeface="Calibri" panose="020F0502020204030204" pitchFamily="34" charset="0"/>
              </a:rPr>
              <a:t>AChEI</a:t>
            </a:r>
            <a:r>
              <a:rPr lang="en-GB" sz="2400" dirty="0">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(rivastigmine and donepezil) and memantine &gt; placebo on MoCA and MMSE </a:t>
            </a:r>
            <a:r>
              <a:rPr lang="pl-PL" sz="2400" dirty="0">
                <a:latin typeface="Calibri" panose="020F0502020204030204" pitchFamily="34" charset="0"/>
                <a:cs typeface="Calibri" panose="020F0502020204030204" pitchFamily="34" charset="0"/>
              </a:rPr>
              <a:t>(SMD=0.46, 95% CI 0.36 to 0.55)</a:t>
            </a:r>
            <a:r>
              <a:rPr lang="en-MY" sz="2400" baseline="30000" dirty="0">
                <a:latin typeface="Calibri" panose="020F0502020204030204" pitchFamily="34" charset="0"/>
                <a:cs typeface="Calibri" panose="020F0502020204030204" pitchFamily="34" charset="0"/>
              </a:rPr>
              <a:t> 86</a:t>
            </a:r>
            <a:r>
              <a:rPr lang="pl-PL" sz="2400" baseline="30000" dirty="0">
                <a:latin typeface="Calibri" panose="020F0502020204030204" pitchFamily="34" charset="0"/>
                <a:cs typeface="Calibri" panose="020F0502020204030204" pitchFamily="34" charset="0"/>
              </a:rPr>
              <a:t>, level </a:t>
            </a:r>
            <a:r>
              <a:rPr lang="en-MY" sz="24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Memantine = placebo on MMSE</a:t>
            </a:r>
            <a:r>
              <a:rPr lang="en-MY" sz="2400" baseline="30000" dirty="0">
                <a:latin typeface="Calibri" panose="020F0502020204030204" pitchFamily="34" charset="0"/>
                <a:cs typeface="Calibri" panose="020F0502020204030204" pitchFamily="34" charset="0"/>
              </a:rPr>
              <a:t>80</a:t>
            </a:r>
            <a:r>
              <a:rPr lang="pl-PL" sz="2400" baseline="30000" dirty="0">
                <a:latin typeface="Calibri" panose="020F0502020204030204" pitchFamily="34" charset="0"/>
                <a:cs typeface="Calibri" panose="020F0502020204030204" pitchFamily="34" charset="0"/>
              </a:rPr>
              <a:t>, level </a:t>
            </a:r>
            <a:r>
              <a:rPr lang="en-MY" sz="2400" baseline="30000" dirty="0">
                <a:latin typeface="Calibri" panose="020F0502020204030204" pitchFamily="34" charset="0"/>
                <a:cs typeface="Calibri" panose="020F0502020204030204" pitchFamily="34" charset="0"/>
              </a:rPr>
              <a:t>I</a:t>
            </a:r>
          </a:p>
          <a:p>
            <a:pPr marL="457200" lvl="1" indent="0" algn="just">
              <a:spcBef>
                <a:spcPts val="0"/>
              </a:spcBef>
              <a:buNone/>
            </a:pPr>
            <a:endParaRPr lang="en-MY" sz="2400" dirty="0">
              <a:latin typeface="Calibri" panose="020F0502020204030204" pitchFamily="34" charset="0"/>
              <a:cs typeface="Calibri" panose="020F0502020204030204" pitchFamily="34" charset="0"/>
            </a:endParaRPr>
          </a:p>
          <a:p>
            <a:pPr algn="just">
              <a:spcBef>
                <a:spcPts val="0"/>
              </a:spcBef>
            </a:pPr>
            <a:r>
              <a:rPr lang="en-GB" sz="2800" dirty="0">
                <a:latin typeface="Calibri" panose="020F0502020204030204" pitchFamily="34" charset="0"/>
                <a:cs typeface="Calibri" panose="020F0502020204030204" pitchFamily="34" charset="0"/>
              </a:rPr>
              <a:t>Safety</a:t>
            </a:r>
          </a:p>
          <a:p>
            <a:pPr lvl="1" algn="just">
              <a:spcBef>
                <a:spcPts val="0"/>
              </a:spcBef>
              <a:buFont typeface="Wingdings" panose="05000000000000000000" pitchFamily="2" charset="2"/>
              <a:buChar char="Ø"/>
            </a:pPr>
            <a:r>
              <a:rPr lang="en-GB" sz="2400" dirty="0">
                <a:latin typeface="Calibri" panose="020F0502020204030204" pitchFamily="34" charset="0"/>
                <a:cs typeface="Calibri" panose="020F0502020204030204" pitchFamily="34" charset="0"/>
              </a:rPr>
              <a:t>Treatment group &lt; control in tolerability (</a:t>
            </a:r>
            <a:r>
              <a:rPr lang="en-US" sz="2400" dirty="0">
                <a:latin typeface="Calibri" panose="020F0502020204030204" pitchFamily="34" charset="0"/>
                <a:cs typeface="Calibri" panose="020F0502020204030204" pitchFamily="34" charset="0"/>
              </a:rPr>
              <a:t>OR=1.64, 95% CI 1.26 to 2.15)</a:t>
            </a:r>
            <a:r>
              <a:rPr lang="en-MY" sz="2400" baseline="30000" dirty="0">
                <a:latin typeface="Calibri" panose="020F0502020204030204" pitchFamily="34" charset="0"/>
                <a:cs typeface="Calibri" panose="020F0502020204030204" pitchFamily="34" charset="0"/>
              </a:rPr>
              <a:t> 85</a:t>
            </a:r>
            <a:r>
              <a:rPr lang="pl-PL" sz="2400" baseline="30000" dirty="0">
                <a:latin typeface="Calibri" panose="020F0502020204030204" pitchFamily="34" charset="0"/>
                <a:cs typeface="Calibri" panose="020F0502020204030204" pitchFamily="34" charset="0"/>
              </a:rPr>
              <a:t>, level </a:t>
            </a:r>
            <a:r>
              <a:rPr lang="en-MY" sz="2400" baseline="30000" dirty="0">
                <a:latin typeface="Calibri" panose="020F0502020204030204" pitchFamily="34" charset="0"/>
                <a:cs typeface="Calibri" panose="020F0502020204030204" pitchFamily="34" charset="0"/>
              </a:rPr>
              <a:t>I </a:t>
            </a:r>
            <a:r>
              <a:rPr lang="en-MY" sz="2400" dirty="0">
                <a:latin typeface="Calibri" panose="020F0502020204030204" pitchFamily="34" charset="0"/>
                <a:cs typeface="Calibri" panose="020F0502020204030204" pitchFamily="34" charset="0"/>
              </a:rPr>
              <a:t>and (</a:t>
            </a:r>
            <a:r>
              <a:rPr lang="pl-PL" sz="2400" dirty="0">
                <a:latin typeface="Calibri" panose="020F0502020204030204" pitchFamily="34" charset="0"/>
                <a:cs typeface="Calibri" panose="020F0502020204030204" pitchFamily="34" charset="0"/>
              </a:rPr>
              <a:t>RR=1.09, 95% CI 1.04 to 1.16</a:t>
            </a:r>
            <a:r>
              <a:rPr lang="en-MY" sz="2400" dirty="0">
                <a:latin typeface="Calibri" panose="020F0502020204030204" pitchFamily="34" charset="0"/>
                <a:cs typeface="Calibri" panose="020F0502020204030204" pitchFamily="34" charset="0"/>
              </a:rPr>
              <a:t>)</a:t>
            </a:r>
            <a:r>
              <a:rPr lang="en-MY" sz="2400" baseline="30000" dirty="0">
                <a:latin typeface="Calibri" panose="020F0502020204030204" pitchFamily="34" charset="0"/>
                <a:cs typeface="Calibri" panose="020F0502020204030204" pitchFamily="34" charset="0"/>
              </a:rPr>
              <a:t> 86</a:t>
            </a:r>
            <a:r>
              <a:rPr lang="pl-PL" sz="2400" baseline="30000" dirty="0">
                <a:latin typeface="Calibri" panose="020F0502020204030204" pitchFamily="34" charset="0"/>
                <a:cs typeface="Calibri" panose="020F0502020204030204" pitchFamily="34" charset="0"/>
              </a:rPr>
              <a:t>, level </a:t>
            </a:r>
            <a:r>
              <a:rPr lang="en-MY" sz="24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Rivastigmine &lt; donepezil and memantine in tolerability</a:t>
            </a:r>
            <a:endParaRPr lang="en-MY" sz="2400" dirty="0">
              <a:latin typeface="Calibri" panose="020F0502020204030204" pitchFamily="34" charset="0"/>
              <a:cs typeface="Calibri" panose="020F0502020204030204" pitchFamily="34" charset="0"/>
            </a:endParaRPr>
          </a:p>
          <a:p>
            <a:endParaRPr lang="en-GB" dirty="0"/>
          </a:p>
        </p:txBody>
      </p:sp>
      <p:sp>
        <p:nvSpPr>
          <p:cNvPr id="5" name="TextBox 4">
            <a:extLst>
              <a:ext uri="{FF2B5EF4-FFF2-40B4-BE49-F238E27FC236}">
                <a16:creationId xmlns:a16="http://schemas.microsoft.com/office/drawing/2014/main" id="{71F75E1C-7FC8-4D96-B30C-925D33F3AC37}"/>
              </a:ext>
            </a:extLst>
          </p:cNvPr>
          <p:cNvSpPr txBox="1"/>
          <p:nvPr/>
        </p:nvSpPr>
        <p:spPr>
          <a:xfrm>
            <a:off x="494690" y="6031712"/>
            <a:ext cx="8596668" cy="769441"/>
          </a:xfrm>
          <a:prstGeom prst="rect">
            <a:avLst/>
          </a:prstGeom>
          <a:noFill/>
        </p:spPr>
        <p:txBody>
          <a:bodyPr wrap="square" rtlCol="0">
            <a:spAutoFit/>
          </a:bodyPr>
          <a:lstStyle/>
          <a:p>
            <a:pPr marL="342900" indent="-342900" algn="just">
              <a:buFont typeface="+mj-lt"/>
              <a:buAutoNum type="arabicPeriod" startAt="85"/>
            </a:pPr>
            <a:r>
              <a:rPr lang="en-US" sz="1100" dirty="0" err="1">
                <a:latin typeface="Calibri" panose="020F0502020204030204" pitchFamily="34" charset="0"/>
                <a:cs typeface="Calibri" panose="020F0502020204030204" pitchFamily="34" charset="0"/>
              </a:rPr>
              <a:t>Rolinski</a:t>
            </a:r>
            <a:r>
              <a:rPr lang="en-US" sz="1100" dirty="0">
                <a:latin typeface="Calibri" panose="020F0502020204030204" pitchFamily="34" charset="0"/>
                <a:cs typeface="Calibri" panose="020F0502020204030204" pitchFamily="34" charset="0"/>
              </a:rPr>
              <a:t> M, Fox C, Maidment I, et al. Cholinesterase inhibitors for dementia with Lewy bodies, Parkinson’s disease dementia and cognitive impairment in Parkinson’s disease. The Cochrane database of systematic reviews. 2012(3):CD006504.</a:t>
            </a:r>
          </a:p>
          <a:p>
            <a:pPr marL="342900" indent="-342900" algn="just">
              <a:buFont typeface="+mj-lt"/>
              <a:buAutoNum type="arabicPeriod" startAt="85"/>
            </a:pPr>
            <a:r>
              <a:rPr lang="en-US" sz="1100" dirty="0">
                <a:latin typeface="Calibri" panose="020F0502020204030204" pitchFamily="34" charset="0"/>
                <a:cs typeface="Calibri" panose="020F0502020204030204" pitchFamily="34" charset="0"/>
              </a:rPr>
              <a:t>Meng YH, Wang PP, Song YX, et al. Cholinesterase inhibitors and memantine for Parkinson’s disease dementia and Lewy body dementia: A meta-analysis. Experimental and therapeutic medicine. 2019;17(3):1611-24.</a:t>
            </a:r>
          </a:p>
        </p:txBody>
      </p:sp>
      <p:grpSp>
        <p:nvGrpSpPr>
          <p:cNvPr id="6" name="Group 5">
            <a:extLst>
              <a:ext uri="{FF2B5EF4-FFF2-40B4-BE49-F238E27FC236}">
                <a16:creationId xmlns:a16="http://schemas.microsoft.com/office/drawing/2014/main" id="{B0F340CE-0A53-4EB8-BCD5-AA8E6FDBA704}"/>
              </a:ext>
            </a:extLst>
          </p:cNvPr>
          <p:cNvGrpSpPr/>
          <p:nvPr/>
        </p:nvGrpSpPr>
        <p:grpSpPr>
          <a:xfrm>
            <a:off x="9040535" y="6078799"/>
            <a:ext cx="3028428" cy="652003"/>
            <a:chOff x="5595456" y="4337108"/>
            <a:chExt cx="3028428" cy="652003"/>
          </a:xfrm>
        </p:grpSpPr>
        <p:sp>
          <p:nvSpPr>
            <p:cNvPr id="7" name="TextBox 6">
              <a:extLst>
                <a:ext uri="{FF2B5EF4-FFF2-40B4-BE49-F238E27FC236}">
                  <a16:creationId xmlns:a16="http://schemas.microsoft.com/office/drawing/2014/main" id="{FCF31ACD-6830-41C2-852B-3DF3BA02C71A}"/>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09F405C9-6AD0-4418-926E-FA20CBEF5C5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68035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03D62-991E-48F2-B4D2-91112D512228}"/>
              </a:ext>
            </a:extLst>
          </p:cNvPr>
          <p:cNvSpPr>
            <a:spLocks noGrp="1"/>
          </p:cNvSpPr>
          <p:nvPr>
            <p:ph type="title"/>
          </p:nvPr>
        </p:nvSpPr>
        <p:spPr>
          <a:xfrm>
            <a:off x="838200" y="365125"/>
            <a:ext cx="10515600" cy="1960825"/>
          </a:xfrm>
        </p:spPr>
        <p:txBody>
          <a:bodyPr>
            <a:normAutofit/>
          </a:bodyPr>
          <a:lstStyle/>
          <a:p>
            <a:r>
              <a:rPr lang="en-US" b="1" dirty="0">
                <a:solidFill>
                  <a:schemeClr val="accent1">
                    <a:lumMod val="75000"/>
                  </a:schemeClr>
                </a:solidFill>
              </a:rPr>
              <a:t>Lewy Body Disease (Dementia with Lewy Body/Parkinson’s Disease Dementia) - RECOMMENDATIONS</a:t>
            </a:r>
            <a:endParaRPr lang="en-GB" b="1" dirty="0">
              <a:solidFill>
                <a:schemeClr val="accent1">
                  <a:lumMod val="75000"/>
                </a:schemeClr>
              </a:solidFill>
            </a:endParaRPr>
          </a:p>
        </p:txBody>
      </p:sp>
      <p:pic>
        <p:nvPicPr>
          <p:cNvPr id="9" name="Content Placeholder 8" descr="Text&#10;&#10;Description automatically generated">
            <a:extLst>
              <a:ext uri="{FF2B5EF4-FFF2-40B4-BE49-F238E27FC236}">
                <a16:creationId xmlns:a16="http://schemas.microsoft.com/office/drawing/2014/main" id="{2FAEEBD9-45C7-43F7-A70D-4E42C667EB0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5028" y="2975896"/>
            <a:ext cx="10136015" cy="1695687"/>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992D62B2-0E0D-43D1-9A0A-3EA71189B33D}"/>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DF585ABA-A737-42CD-AAFB-5F3589EE4505}"/>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3BDD6AA8-6B23-4DE9-ABBA-61207C8F191F}"/>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2568954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37A7D-7298-4223-8657-2F00DEEE4B71}"/>
              </a:ext>
            </a:extLst>
          </p:cNvPr>
          <p:cNvSpPr>
            <a:spLocks noGrp="1"/>
          </p:cNvSpPr>
          <p:nvPr>
            <p:ph type="title"/>
          </p:nvPr>
        </p:nvSpPr>
        <p:spPr>
          <a:xfrm>
            <a:off x="668456" y="343270"/>
            <a:ext cx="8596668" cy="1320800"/>
          </a:xfrm>
        </p:spPr>
        <p:txBody>
          <a:bodyPr>
            <a:normAutofit/>
          </a:bodyPr>
          <a:lstStyle/>
          <a:p>
            <a:r>
              <a:rPr lang="en-MY" sz="4000" b="1" dirty="0">
                <a:solidFill>
                  <a:schemeClr val="accent1">
                    <a:lumMod val="75000"/>
                  </a:schemeClr>
                </a:solidFill>
              </a:rPr>
              <a:t>Frontotemporal Dementia</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B35FBF42-C8E3-40A5-9E2D-51BBA807914A}"/>
              </a:ext>
            </a:extLst>
          </p:cNvPr>
          <p:cNvSpPr>
            <a:spLocks noGrp="1"/>
          </p:cNvSpPr>
          <p:nvPr>
            <p:ph idx="1"/>
          </p:nvPr>
        </p:nvSpPr>
        <p:spPr>
          <a:xfrm>
            <a:off x="562992" y="1229373"/>
            <a:ext cx="9504285" cy="4879975"/>
          </a:xfrm>
        </p:spPr>
        <p:txBody>
          <a:bodyPr>
            <a:normAutofit/>
          </a:bodyPr>
          <a:lstStyle/>
          <a:p>
            <a:pPr algn="just">
              <a:spcBef>
                <a:spcPts val="0"/>
              </a:spcBef>
            </a:pPr>
            <a:r>
              <a:rPr lang="en-MY" sz="2800" dirty="0">
                <a:latin typeface="Calibri" panose="020F0502020204030204" pitchFamily="34" charset="0"/>
                <a:cs typeface="Calibri" panose="020F0502020204030204" pitchFamily="34" charset="0"/>
              </a:rPr>
              <a:t>Donepezil</a:t>
            </a:r>
            <a:r>
              <a:rPr lang="en-MY" sz="2800" baseline="30000" dirty="0">
                <a:latin typeface="Calibri" panose="020F0502020204030204" pitchFamily="34" charset="0"/>
                <a:cs typeface="Calibri" panose="020F0502020204030204" pitchFamily="34" charset="0"/>
              </a:rPr>
              <a:t>87</a:t>
            </a:r>
            <a:r>
              <a:rPr lang="pl-PL" sz="2800" baseline="30000" dirty="0">
                <a:latin typeface="Calibri" panose="020F0502020204030204" pitchFamily="34" charset="0"/>
                <a:cs typeface="Calibri" panose="020F0502020204030204" pitchFamily="34" charset="0"/>
              </a:rPr>
              <a:t>, level </a:t>
            </a:r>
            <a:r>
              <a:rPr lang="en-MY" sz="28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MY" sz="2200" dirty="0">
                <a:latin typeface="Calibri" panose="020F0502020204030204" pitchFamily="34" charset="0"/>
                <a:cs typeface="Calibri" panose="020F0502020204030204" pitchFamily="34" charset="0"/>
              </a:rPr>
              <a:t>Low level evidence that discontinuation resulted in reduction in NPI and ZBI scores after 2 weeks</a:t>
            </a:r>
          </a:p>
          <a:p>
            <a:pPr algn="just">
              <a:spcBef>
                <a:spcPts val="0"/>
              </a:spcBef>
            </a:pPr>
            <a:r>
              <a:rPr lang="en-MY" sz="2800" dirty="0">
                <a:latin typeface="Calibri" panose="020F0502020204030204" pitchFamily="34" charset="0"/>
                <a:cs typeface="Calibri" panose="020F0502020204030204" pitchFamily="34" charset="0"/>
              </a:rPr>
              <a:t>Rivastigmine</a:t>
            </a:r>
            <a:r>
              <a:rPr lang="en-MY" sz="2800" baseline="30000" dirty="0">
                <a:latin typeface="Calibri" panose="020F0502020204030204" pitchFamily="34" charset="0"/>
                <a:cs typeface="Calibri" panose="020F0502020204030204" pitchFamily="34" charset="0"/>
              </a:rPr>
              <a:t>87</a:t>
            </a:r>
            <a:r>
              <a:rPr lang="pl-PL" sz="2800" baseline="30000" dirty="0">
                <a:latin typeface="Calibri" panose="020F0502020204030204" pitchFamily="34" charset="0"/>
                <a:cs typeface="Calibri" panose="020F0502020204030204" pitchFamily="34" charset="0"/>
              </a:rPr>
              <a:t>, level </a:t>
            </a:r>
            <a:r>
              <a:rPr lang="en-MY" sz="2800" baseline="30000" dirty="0">
                <a:latin typeface="Calibri" panose="020F0502020204030204" pitchFamily="34" charset="0"/>
                <a:cs typeface="Calibri" panose="020F0502020204030204" pitchFamily="34" charset="0"/>
              </a:rPr>
              <a:t>I</a:t>
            </a:r>
          </a:p>
          <a:p>
            <a:pPr lvl="1" algn="just">
              <a:spcBef>
                <a:spcPts val="0"/>
              </a:spcBef>
              <a:buFont typeface="Wingdings" panose="05000000000000000000" pitchFamily="2" charset="2"/>
              <a:buChar char="Ø"/>
            </a:pPr>
            <a:r>
              <a:rPr lang="en-MY" sz="2200" dirty="0">
                <a:latin typeface="Calibri" panose="020F0502020204030204" pitchFamily="34" charset="0"/>
                <a:cs typeface="Calibri" panose="020F0502020204030204" pitchFamily="34" charset="0"/>
              </a:rPr>
              <a:t>Open label study demonstrated amelioration of behavioural changes after 12 months of treatment in probable FTD</a:t>
            </a:r>
          </a:p>
          <a:p>
            <a:pPr algn="just">
              <a:spcBef>
                <a:spcPts val="0"/>
              </a:spcBef>
            </a:pPr>
            <a:r>
              <a:rPr lang="en-MY" sz="2800" dirty="0">
                <a:latin typeface="Calibri" panose="020F0502020204030204" pitchFamily="34" charset="0"/>
                <a:cs typeface="Calibri" panose="020F0502020204030204" pitchFamily="34" charset="0"/>
              </a:rPr>
              <a:t>Galantamine</a:t>
            </a:r>
          </a:p>
          <a:p>
            <a:pPr lvl="1" algn="just">
              <a:spcBef>
                <a:spcPts val="0"/>
              </a:spcBef>
              <a:buFont typeface="Wingdings" panose="05000000000000000000" pitchFamily="2" charset="2"/>
              <a:buChar char="Ø"/>
            </a:pPr>
            <a:r>
              <a:rPr lang="en-MY" sz="2200" dirty="0">
                <a:latin typeface="Calibri" panose="020F0502020204030204" pitchFamily="34" charset="0"/>
                <a:cs typeface="Calibri" panose="020F0502020204030204" pitchFamily="34" charset="0"/>
              </a:rPr>
              <a:t>SR found to be not effective based on FBI, WAB, CGI-S, CGI-I in bvFTD</a:t>
            </a:r>
            <a:r>
              <a:rPr lang="en-MY" sz="2200" baseline="30000" dirty="0">
                <a:latin typeface="Calibri" panose="020F0502020204030204" pitchFamily="34" charset="0"/>
                <a:cs typeface="Calibri" panose="020F0502020204030204" pitchFamily="34" charset="0"/>
              </a:rPr>
              <a:t>88</a:t>
            </a:r>
            <a:r>
              <a:rPr lang="pl-PL" sz="2200" baseline="30000" dirty="0">
                <a:latin typeface="Calibri" panose="020F0502020204030204" pitchFamily="34" charset="0"/>
                <a:cs typeface="Calibri" panose="020F0502020204030204" pitchFamily="34" charset="0"/>
              </a:rPr>
              <a:t>, level </a:t>
            </a:r>
            <a:r>
              <a:rPr lang="en-MY" sz="2200" baseline="30000" dirty="0">
                <a:latin typeface="Calibri" panose="020F0502020204030204" pitchFamily="34" charset="0"/>
                <a:cs typeface="Calibri" panose="020F0502020204030204" pitchFamily="34" charset="0"/>
              </a:rPr>
              <a:t>I</a:t>
            </a:r>
            <a:endParaRPr lang="en-MY" sz="22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MY" sz="2200" dirty="0">
                <a:latin typeface="Calibri" panose="020F0502020204030204" pitchFamily="34" charset="0"/>
                <a:cs typeface="Calibri" panose="020F0502020204030204" pitchFamily="34" charset="0"/>
              </a:rPr>
              <a:t>Not associated with improvements in psychiatric symptoms in FTD</a:t>
            </a:r>
            <a:r>
              <a:rPr lang="en-MY" sz="2200" baseline="30000" dirty="0">
                <a:latin typeface="Calibri" panose="020F0502020204030204" pitchFamily="34" charset="0"/>
                <a:cs typeface="Calibri" panose="020F0502020204030204" pitchFamily="34" charset="0"/>
              </a:rPr>
              <a:t>87</a:t>
            </a:r>
            <a:r>
              <a:rPr lang="pl-PL" sz="2200" baseline="30000" dirty="0">
                <a:latin typeface="Calibri" panose="020F0502020204030204" pitchFamily="34" charset="0"/>
                <a:cs typeface="Calibri" panose="020F0502020204030204" pitchFamily="34" charset="0"/>
              </a:rPr>
              <a:t>, level </a:t>
            </a:r>
            <a:r>
              <a:rPr lang="en-MY" sz="2200" baseline="30000" dirty="0">
                <a:latin typeface="Calibri" panose="020F0502020204030204" pitchFamily="34" charset="0"/>
                <a:cs typeface="Calibri" panose="020F0502020204030204" pitchFamily="34" charset="0"/>
              </a:rPr>
              <a:t>I</a:t>
            </a:r>
            <a:endParaRPr lang="en-MY" sz="2200" dirty="0">
              <a:latin typeface="Calibri" panose="020F0502020204030204" pitchFamily="34" charset="0"/>
              <a:cs typeface="Calibri" panose="020F0502020204030204" pitchFamily="34" charset="0"/>
            </a:endParaRPr>
          </a:p>
          <a:p>
            <a:pPr algn="just">
              <a:spcBef>
                <a:spcPts val="0"/>
              </a:spcBef>
            </a:pPr>
            <a:r>
              <a:rPr lang="en-MY" sz="2800" dirty="0">
                <a:latin typeface="Calibri" panose="020F0502020204030204" pitchFamily="34" charset="0"/>
                <a:cs typeface="Calibri" panose="020F0502020204030204" pitchFamily="34" charset="0"/>
              </a:rPr>
              <a:t>Memantine</a:t>
            </a:r>
          </a:p>
          <a:p>
            <a:pPr lvl="1" algn="just">
              <a:spcBef>
                <a:spcPts val="0"/>
              </a:spcBef>
              <a:buFont typeface="Wingdings" panose="05000000000000000000" pitchFamily="2" charset="2"/>
              <a:buChar char="Ø"/>
            </a:pPr>
            <a:r>
              <a:rPr lang="en-MY" sz="2200" dirty="0">
                <a:latin typeface="Calibri" panose="020F0502020204030204" pitchFamily="34" charset="0"/>
                <a:cs typeface="Calibri" panose="020F0502020204030204" pitchFamily="34" charset="0"/>
              </a:rPr>
              <a:t>Memantine = placebo based on CGI, MMSE, NPI, ZBI, CGIC, CIBIC+, MDRS and DAD</a:t>
            </a:r>
            <a:r>
              <a:rPr lang="en-MY" sz="2200" baseline="30000" dirty="0">
                <a:latin typeface="Calibri" panose="020F0502020204030204" pitchFamily="34" charset="0"/>
                <a:cs typeface="Calibri" panose="020F0502020204030204" pitchFamily="34" charset="0"/>
              </a:rPr>
              <a:t>80</a:t>
            </a:r>
            <a:r>
              <a:rPr lang="pl-PL" sz="2200" baseline="30000" dirty="0">
                <a:latin typeface="Calibri" panose="020F0502020204030204" pitchFamily="34" charset="0"/>
                <a:cs typeface="Calibri" panose="020F0502020204030204" pitchFamily="34" charset="0"/>
              </a:rPr>
              <a:t>,</a:t>
            </a:r>
            <a:r>
              <a:rPr lang="en-MY" sz="2200" baseline="30000" dirty="0">
                <a:latin typeface="Calibri" panose="020F0502020204030204" pitchFamily="34" charset="0"/>
                <a:cs typeface="Calibri" panose="020F0502020204030204" pitchFamily="34" charset="0"/>
              </a:rPr>
              <a:t> 87, 88</a:t>
            </a:r>
            <a:r>
              <a:rPr lang="pl-PL" sz="2200" baseline="30000" dirty="0">
                <a:latin typeface="Calibri" panose="020F0502020204030204" pitchFamily="34" charset="0"/>
                <a:cs typeface="Calibri" panose="020F0502020204030204" pitchFamily="34" charset="0"/>
              </a:rPr>
              <a:t>, </a:t>
            </a:r>
            <a:r>
              <a:rPr lang="en-MY" sz="2200" baseline="30000" dirty="0">
                <a:latin typeface="Calibri" panose="020F0502020204030204" pitchFamily="34" charset="0"/>
                <a:cs typeface="Calibri" panose="020F0502020204030204" pitchFamily="34" charset="0"/>
              </a:rPr>
              <a:t>89</a:t>
            </a:r>
            <a:r>
              <a:rPr lang="pl-PL" sz="2200" baseline="30000" dirty="0">
                <a:latin typeface="Calibri" panose="020F0502020204030204" pitchFamily="34" charset="0"/>
                <a:cs typeface="Calibri" panose="020F0502020204030204" pitchFamily="34" charset="0"/>
              </a:rPr>
              <a:t>, level </a:t>
            </a:r>
            <a:r>
              <a:rPr lang="en-MY" sz="2200" baseline="30000" dirty="0">
                <a:latin typeface="Calibri" panose="020F0502020204030204" pitchFamily="34" charset="0"/>
                <a:cs typeface="Calibri" panose="020F0502020204030204" pitchFamily="34" charset="0"/>
              </a:rPr>
              <a:t>I</a:t>
            </a:r>
            <a:endParaRPr lang="en-MY" sz="2200" dirty="0">
              <a:latin typeface="Calibri" panose="020F0502020204030204" pitchFamily="34" charset="0"/>
              <a:cs typeface="Calibri" panose="020F0502020204030204" pitchFamily="34" charset="0"/>
            </a:endParaRPr>
          </a:p>
          <a:p>
            <a:pPr marL="0" indent="0">
              <a:buNone/>
            </a:pPr>
            <a:endParaRPr lang="en-GB" dirty="0"/>
          </a:p>
        </p:txBody>
      </p:sp>
      <p:grpSp>
        <p:nvGrpSpPr>
          <p:cNvPr id="4" name="Group 3">
            <a:extLst>
              <a:ext uri="{FF2B5EF4-FFF2-40B4-BE49-F238E27FC236}">
                <a16:creationId xmlns:a16="http://schemas.microsoft.com/office/drawing/2014/main" id="{EA2A637A-9693-470F-A35A-3E0145FCB11E}"/>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7A451FAE-BEE8-472E-94FD-BFE0F6478A3E}"/>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43335F06-4B90-473E-BA86-B78C3477DCCF}"/>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101EF4EC-C60C-49F1-82EB-7CCD1243863D}"/>
              </a:ext>
            </a:extLst>
          </p:cNvPr>
          <p:cNvSpPr txBox="1"/>
          <p:nvPr/>
        </p:nvSpPr>
        <p:spPr>
          <a:xfrm>
            <a:off x="443867" y="5750004"/>
            <a:ext cx="8596668" cy="1061829"/>
          </a:xfrm>
          <a:prstGeom prst="rect">
            <a:avLst/>
          </a:prstGeom>
          <a:noFill/>
        </p:spPr>
        <p:txBody>
          <a:bodyPr wrap="square" rtlCol="0">
            <a:spAutoFit/>
          </a:bodyPr>
          <a:lstStyle/>
          <a:p>
            <a:pPr marL="342900" indent="-342900" algn="just">
              <a:buFont typeface="+mj-lt"/>
              <a:buAutoNum type="arabicPeriod" startAt="87"/>
            </a:pPr>
            <a:r>
              <a:rPr lang="en-US" sz="1050" dirty="0" err="1">
                <a:latin typeface="Calibri" panose="020F0502020204030204" pitchFamily="34" charset="0"/>
                <a:cs typeface="Calibri" panose="020F0502020204030204" pitchFamily="34" charset="0"/>
              </a:rPr>
              <a:t>Buoli</a:t>
            </a:r>
            <a:r>
              <a:rPr lang="en-US" sz="1050" dirty="0">
                <a:latin typeface="Calibri" panose="020F0502020204030204" pitchFamily="34" charset="0"/>
                <a:cs typeface="Calibri" panose="020F0502020204030204" pitchFamily="34" charset="0"/>
              </a:rPr>
              <a:t> M, </a:t>
            </a:r>
            <a:r>
              <a:rPr lang="en-US" sz="1050" dirty="0" err="1">
                <a:latin typeface="Calibri" panose="020F0502020204030204" pitchFamily="34" charset="0"/>
                <a:cs typeface="Calibri" panose="020F0502020204030204" pitchFamily="34" charset="0"/>
              </a:rPr>
              <a:t>Serati</a:t>
            </a:r>
            <a:r>
              <a:rPr lang="en-US" sz="1050" dirty="0">
                <a:latin typeface="Calibri" panose="020F0502020204030204" pitchFamily="34" charset="0"/>
                <a:cs typeface="Calibri" panose="020F0502020204030204" pitchFamily="34" charset="0"/>
              </a:rPr>
              <a:t> M, </a:t>
            </a:r>
            <a:r>
              <a:rPr lang="en-US" sz="1050" dirty="0" err="1">
                <a:latin typeface="Calibri" panose="020F0502020204030204" pitchFamily="34" charset="0"/>
                <a:cs typeface="Calibri" panose="020F0502020204030204" pitchFamily="34" charset="0"/>
              </a:rPr>
              <a:t>Caldiroli</a:t>
            </a:r>
            <a:r>
              <a:rPr lang="en-US" sz="1050" dirty="0">
                <a:latin typeface="Calibri" panose="020F0502020204030204" pitchFamily="34" charset="0"/>
                <a:cs typeface="Calibri" panose="020F0502020204030204" pitchFamily="34" charset="0"/>
              </a:rPr>
              <a:t> A, et al. Pharmacological Management of Psychiatric Symptoms in Frontotemporal Dementia: A Systematic Review. Journal of geriatric psychiatry and neurology. 2017;30(3):162-9.</a:t>
            </a:r>
          </a:p>
          <a:p>
            <a:pPr marL="342900" indent="-342900" algn="just">
              <a:buFont typeface="+mj-lt"/>
              <a:buAutoNum type="arabicPeriod" startAt="87"/>
            </a:pPr>
            <a:r>
              <a:rPr lang="en-US" sz="1050" dirty="0" err="1">
                <a:latin typeface="Calibri" panose="020F0502020204030204" pitchFamily="34" charset="0"/>
                <a:cs typeface="Calibri" panose="020F0502020204030204" pitchFamily="34" charset="0"/>
              </a:rPr>
              <a:t>Nardell</a:t>
            </a:r>
            <a:r>
              <a:rPr lang="en-US" sz="1050" dirty="0">
                <a:latin typeface="Calibri" panose="020F0502020204030204" pitchFamily="34" charset="0"/>
                <a:cs typeface="Calibri" panose="020F0502020204030204" pitchFamily="34" charset="0"/>
              </a:rPr>
              <a:t> M, </a:t>
            </a:r>
            <a:r>
              <a:rPr lang="en-US" sz="1050" dirty="0" err="1">
                <a:latin typeface="Calibri" panose="020F0502020204030204" pitchFamily="34" charset="0"/>
                <a:cs typeface="Calibri" panose="020F0502020204030204" pitchFamily="34" charset="0"/>
              </a:rPr>
              <a:t>Tampi</a:t>
            </a:r>
            <a:r>
              <a:rPr lang="en-US" sz="1050" dirty="0">
                <a:latin typeface="Calibri" panose="020F0502020204030204" pitchFamily="34" charset="0"/>
                <a:cs typeface="Calibri" panose="020F0502020204030204" pitchFamily="34" charset="0"/>
              </a:rPr>
              <a:t> RR. Pharmacological treatments for frontotemporal dementias: a systematic review of randomized controlled trials. American journal of Alzheimer’s disease and other dementias. 2014;29(2):123-32.</a:t>
            </a:r>
          </a:p>
          <a:p>
            <a:pPr marL="342900" indent="-342900" algn="just">
              <a:buFont typeface="+mj-lt"/>
              <a:buAutoNum type="arabicPeriod" startAt="87"/>
            </a:pPr>
            <a:r>
              <a:rPr lang="en-US" sz="1050" dirty="0" err="1">
                <a:latin typeface="Calibri" panose="020F0502020204030204" pitchFamily="34" charset="0"/>
                <a:cs typeface="Calibri" panose="020F0502020204030204" pitchFamily="34" charset="0"/>
              </a:rPr>
              <a:t>Kishi</a:t>
            </a:r>
            <a:r>
              <a:rPr lang="en-US" sz="1050" dirty="0">
                <a:latin typeface="Calibri" panose="020F0502020204030204" pitchFamily="34" charset="0"/>
                <a:cs typeface="Calibri" panose="020F0502020204030204" pitchFamily="34" charset="0"/>
              </a:rPr>
              <a:t> T, Matsunaga S, Iwata N. Memantine for the treatment of frontotemporal dementia: a meta-analysis. Neuropsychiatric disease and treatment. 2015;11:2883-5.</a:t>
            </a:r>
          </a:p>
        </p:txBody>
      </p:sp>
    </p:spTree>
    <p:extLst>
      <p:ext uri="{BB962C8B-B14F-4D97-AF65-F5344CB8AC3E}">
        <p14:creationId xmlns:p14="http://schemas.microsoft.com/office/powerpoint/2010/main" val="29796199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37A7D-7298-4223-8657-2F00DEEE4B71}"/>
              </a:ext>
            </a:extLst>
          </p:cNvPr>
          <p:cNvSpPr>
            <a:spLocks noGrp="1"/>
          </p:cNvSpPr>
          <p:nvPr>
            <p:ph type="title"/>
          </p:nvPr>
        </p:nvSpPr>
        <p:spPr/>
        <p:txBody>
          <a:bodyPr/>
          <a:lstStyle/>
          <a:p>
            <a:r>
              <a:rPr lang="en-MY" b="1" dirty="0">
                <a:solidFill>
                  <a:schemeClr val="accent1">
                    <a:lumMod val="75000"/>
                  </a:schemeClr>
                </a:solidFill>
              </a:rPr>
              <a:t>Frontotemporal Dementia - SAFETY</a:t>
            </a:r>
            <a:endParaRPr lang="en-GB" b="1" dirty="0">
              <a:solidFill>
                <a:schemeClr val="accent1">
                  <a:lumMod val="75000"/>
                </a:schemeClr>
              </a:solidFill>
            </a:endParaRPr>
          </a:p>
        </p:txBody>
      </p:sp>
      <p:sp>
        <p:nvSpPr>
          <p:cNvPr id="3" name="Content Placeholder 2">
            <a:extLst>
              <a:ext uri="{FF2B5EF4-FFF2-40B4-BE49-F238E27FC236}">
                <a16:creationId xmlns:a16="http://schemas.microsoft.com/office/drawing/2014/main" id="{B35FBF42-C8E3-40A5-9E2D-51BBA807914A}"/>
              </a:ext>
            </a:extLst>
          </p:cNvPr>
          <p:cNvSpPr>
            <a:spLocks noGrp="1"/>
          </p:cNvSpPr>
          <p:nvPr>
            <p:ph idx="1"/>
          </p:nvPr>
        </p:nvSpPr>
        <p:spPr>
          <a:xfrm>
            <a:off x="838200" y="1825625"/>
            <a:ext cx="8898623" cy="4473576"/>
          </a:xfrm>
        </p:spPr>
        <p:txBody>
          <a:bodyPr>
            <a:normAutofit/>
          </a:bodyPr>
          <a:lstStyle/>
          <a:p>
            <a:r>
              <a:rPr lang="en-MY" sz="3600" dirty="0"/>
              <a:t>Safety</a:t>
            </a:r>
          </a:p>
          <a:p>
            <a:pPr lvl="1">
              <a:buFont typeface="Wingdings" panose="05000000000000000000" pitchFamily="2" charset="2"/>
              <a:buChar char="Ø"/>
            </a:pPr>
            <a:r>
              <a:rPr lang="en-MY" sz="3200" dirty="0"/>
              <a:t>Galantamine was well tolerated</a:t>
            </a:r>
            <a:r>
              <a:rPr lang="en-MY" sz="3200" baseline="30000" dirty="0"/>
              <a:t>88</a:t>
            </a:r>
            <a:r>
              <a:rPr lang="pl-PL" sz="3200" baseline="30000" dirty="0"/>
              <a:t>, level </a:t>
            </a:r>
            <a:r>
              <a:rPr lang="en-MY" sz="3200" baseline="30000" dirty="0"/>
              <a:t>I</a:t>
            </a:r>
            <a:endParaRPr lang="en-MY" sz="3200" dirty="0"/>
          </a:p>
          <a:p>
            <a:pPr lvl="1">
              <a:buFont typeface="Wingdings" panose="05000000000000000000" pitchFamily="2" charset="2"/>
              <a:buChar char="Ø"/>
            </a:pPr>
            <a:r>
              <a:rPr lang="en-MY" sz="3200" dirty="0"/>
              <a:t>Memantine was well tolerated </a:t>
            </a:r>
            <a:r>
              <a:rPr lang="en-MY" sz="3200" baseline="30000" dirty="0"/>
              <a:t>80</a:t>
            </a:r>
            <a:r>
              <a:rPr lang="pl-PL" sz="3200" baseline="30000" dirty="0"/>
              <a:t>, level </a:t>
            </a:r>
            <a:r>
              <a:rPr lang="en-MY" sz="3200" baseline="30000" dirty="0"/>
              <a:t>I; 88</a:t>
            </a:r>
            <a:r>
              <a:rPr lang="pl-PL" sz="3200" baseline="30000" dirty="0"/>
              <a:t>, level </a:t>
            </a:r>
            <a:r>
              <a:rPr lang="en-MY" sz="3200" baseline="30000" dirty="0"/>
              <a:t>I; 89</a:t>
            </a:r>
            <a:r>
              <a:rPr lang="pl-PL" sz="3200" baseline="30000" dirty="0"/>
              <a:t>, level </a:t>
            </a:r>
            <a:r>
              <a:rPr lang="en-MY" sz="3200" baseline="30000" dirty="0"/>
              <a:t>I</a:t>
            </a:r>
          </a:p>
          <a:p>
            <a:pPr lvl="1"/>
            <a:endParaRPr lang="en-GB" sz="3200" dirty="0"/>
          </a:p>
        </p:txBody>
      </p:sp>
      <p:grpSp>
        <p:nvGrpSpPr>
          <p:cNvPr id="4" name="Group 3">
            <a:extLst>
              <a:ext uri="{FF2B5EF4-FFF2-40B4-BE49-F238E27FC236}">
                <a16:creationId xmlns:a16="http://schemas.microsoft.com/office/drawing/2014/main" id="{0E174FEE-7012-4171-A44A-EC5E8AC1E968}"/>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64D6B227-A8C8-4858-89C4-CFDE29DCF1B1}"/>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82565F0-0AF7-4F31-A863-1E66A68CEA5D}"/>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212960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37A7D-7298-4223-8657-2F00DEEE4B71}"/>
              </a:ext>
            </a:extLst>
          </p:cNvPr>
          <p:cNvSpPr>
            <a:spLocks noGrp="1"/>
          </p:cNvSpPr>
          <p:nvPr>
            <p:ph type="title"/>
          </p:nvPr>
        </p:nvSpPr>
        <p:spPr>
          <a:xfrm>
            <a:off x="659579" y="432469"/>
            <a:ext cx="8596668" cy="1320800"/>
          </a:xfrm>
        </p:spPr>
        <p:txBody>
          <a:bodyPr>
            <a:normAutofit/>
          </a:bodyPr>
          <a:lstStyle/>
          <a:p>
            <a:r>
              <a:rPr lang="en-MY" sz="4000" b="1" dirty="0">
                <a:solidFill>
                  <a:schemeClr val="accent1">
                    <a:lumMod val="75000"/>
                  </a:schemeClr>
                </a:solidFill>
              </a:rPr>
              <a:t>Frontotemporal Dementia</a:t>
            </a:r>
            <a:endParaRPr lang="en-GB" sz="4000" b="1" dirty="0">
              <a:solidFill>
                <a:srgbClr val="FF0000"/>
              </a:solidFill>
            </a:endParaRPr>
          </a:p>
        </p:txBody>
      </p:sp>
      <p:pic>
        <p:nvPicPr>
          <p:cNvPr id="7" name="Picture 6" descr="Text&#10;&#10;Description automatically generated with medium confidence">
            <a:extLst>
              <a:ext uri="{FF2B5EF4-FFF2-40B4-BE49-F238E27FC236}">
                <a16:creationId xmlns:a16="http://schemas.microsoft.com/office/drawing/2014/main" id="{5EE8170B-B20A-4A57-9B59-310ED5758EB3}"/>
              </a:ext>
            </a:extLst>
          </p:cNvPr>
          <p:cNvPicPr>
            <a:picLocks noChangeAspect="1"/>
          </p:cNvPicPr>
          <p:nvPr/>
        </p:nvPicPr>
        <p:blipFill rotWithShape="1">
          <a:blip r:embed="rId2">
            <a:extLst>
              <a:ext uri="{28A0092B-C50C-407E-A947-70E740481C1C}">
                <a14:useLocalDpi xmlns:a14="http://schemas.microsoft.com/office/drawing/2010/main" val="0"/>
              </a:ext>
            </a:extLst>
          </a:blip>
          <a:srcRect l="646" r="967" b="6433"/>
          <a:stretch/>
        </p:blipFill>
        <p:spPr>
          <a:xfrm>
            <a:off x="790113" y="2977913"/>
            <a:ext cx="10253708" cy="1238980"/>
          </a:xfrm>
          <a:prstGeom prst="rect">
            <a:avLst/>
          </a:prstGeom>
          <a:ln>
            <a:noFill/>
          </a:ln>
          <a:effectLst>
            <a:outerShdw blurRad="292100" dist="139700" dir="2700000" algn="tl" rotWithShape="0">
              <a:srgbClr val="333333">
                <a:alpha val="65000"/>
              </a:srgbClr>
            </a:outerShdw>
          </a:effectLst>
        </p:spPr>
      </p:pic>
      <p:grpSp>
        <p:nvGrpSpPr>
          <p:cNvPr id="5" name="Group 4">
            <a:extLst>
              <a:ext uri="{FF2B5EF4-FFF2-40B4-BE49-F238E27FC236}">
                <a16:creationId xmlns:a16="http://schemas.microsoft.com/office/drawing/2014/main" id="{4DDC7A77-ED9F-484F-93BD-8AFEC58081A9}"/>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F235A058-499A-471D-817E-04C3A1436924}"/>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B371904E-8121-4AE7-839D-F34BC6E750DF}"/>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0506517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7DA79-1932-4796-BE18-86874BD8DA28}"/>
              </a:ext>
            </a:extLst>
          </p:cNvPr>
          <p:cNvSpPr>
            <a:spLocks noGrp="1"/>
          </p:cNvSpPr>
          <p:nvPr>
            <p:ph type="title"/>
          </p:nvPr>
        </p:nvSpPr>
        <p:spPr>
          <a:xfrm>
            <a:off x="677334" y="361025"/>
            <a:ext cx="8596668" cy="1320800"/>
          </a:xfrm>
        </p:spPr>
        <p:txBody>
          <a:bodyPr>
            <a:normAutofit/>
          </a:bodyPr>
          <a:lstStyle/>
          <a:p>
            <a:r>
              <a:rPr lang="en-GB" sz="4000" b="1" dirty="0">
                <a:solidFill>
                  <a:schemeClr val="accent1">
                    <a:lumMod val="75000"/>
                  </a:schemeClr>
                </a:solidFill>
              </a:rPr>
              <a:t>Behavioural and Psychological Symptoms (BPSD) - Antipsychotics</a:t>
            </a:r>
          </a:p>
        </p:txBody>
      </p:sp>
      <p:sp>
        <p:nvSpPr>
          <p:cNvPr id="3" name="Content Placeholder 2">
            <a:extLst>
              <a:ext uri="{FF2B5EF4-FFF2-40B4-BE49-F238E27FC236}">
                <a16:creationId xmlns:a16="http://schemas.microsoft.com/office/drawing/2014/main" id="{7C095BCD-2F7B-4E60-A4A1-B3B224A6BF86}"/>
              </a:ext>
            </a:extLst>
          </p:cNvPr>
          <p:cNvSpPr>
            <a:spLocks noGrp="1"/>
          </p:cNvSpPr>
          <p:nvPr>
            <p:ph idx="1"/>
          </p:nvPr>
        </p:nvSpPr>
        <p:spPr>
          <a:xfrm>
            <a:off x="838200" y="1825624"/>
            <a:ext cx="8714173" cy="4869815"/>
          </a:xfrm>
        </p:spPr>
        <p:txBody>
          <a:bodyPr>
            <a:normAutofit/>
          </a:bodyPr>
          <a:lstStyle/>
          <a:p>
            <a:pPr algn="just">
              <a:spcBef>
                <a:spcPts val="0"/>
              </a:spcBef>
            </a:pPr>
            <a:r>
              <a:rPr lang="en-GB" sz="2800" dirty="0">
                <a:latin typeface="Calibri" panose="020F0502020204030204" pitchFamily="34" charset="0"/>
                <a:cs typeface="Calibri" panose="020F0502020204030204" pitchFamily="34" charset="0"/>
              </a:rPr>
              <a:t>Network Meta Analysis</a:t>
            </a:r>
            <a:r>
              <a:rPr lang="en-MY" sz="2800" baseline="30000" dirty="0">
                <a:latin typeface="Calibri" panose="020F0502020204030204" pitchFamily="34" charset="0"/>
                <a:cs typeface="Calibri" panose="020F0502020204030204" pitchFamily="34" charset="0"/>
              </a:rPr>
              <a:t>91, level I</a:t>
            </a:r>
            <a:endParaRPr lang="en-GB" sz="28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GB" sz="2400" dirty="0">
                <a:latin typeface="Calibri" panose="020F0502020204030204" pitchFamily="34" charset="0"/>
                <a:cs typeface="Calibri" panose="020F0502020204030204" pitchFamily="34" charset="0"/>
              </a:rPr>
              <a:t>Risperidone &gt; placebo in PWD based on CMAI, NPI-A, BEHAVE-AD-A and NBRS-A </a:t>
            </a:r>
            <a:r>
              <a:rPr lang="en-US" sz="2400" dirty="0">
                <a:latin typeface="Calibri" panose="020F0502020204030204" pitchFamily="34" charset="0"/>
                <a:cs typeface="Calibri" panose="020F0502020204030204" pitchFamily="34" charset="0"/>
              </a:rPr>
              <a:t>(OR=1.96,95% CI 1.49 to 2.59)</a:t>
            </a: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Haloperidol less effective vs all comparators</a:t>
            </a:r>
          </a:p>
          <a:p>
            <a:pPr algn="just">
              <a:spcBef>
                <a:spcPts val="0"/>
              </a:spcBef>
            </a:pPr>
            <a:r>
              <a:rPr lang="en-US" sz="2800" dirty="0">
                <a:latin typeface="Calibri" panose="020F0502020204030204" pitchFamily="34" charset="0"/>
                <a:cs typeface="Calibri" panose="020F0502020204030204" pitchFamily="34" charset="0"/>
              </a:rPr>
              <a:t>Network Meta Analysis</a:t>
            </a:r>
            <a:r>
              <a:rPr lang="en-MY" sz="2800" baseline="30000" dirty="0">
                <a:latin typeface="Calibri" panose="020F0502020204030204" pitchFamily="34" charset="0"/>
                <a:cs typeface="Calibri" panose="020F0502020204030204" pitchFamily="34" charset="0"/>
              </a:rPr>
              <a:t>92, level I</a:t>
            </a:r>
            <a:endParaRPr lang="en-US" sz="28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Aripiprazole &gt; placebo in reducing BPSD in PWD on NPI </a:t>
            </a:r>
            <a:r>
              <a:rPr lang="pl-PL" sz="2400" dirty="0">
                <a:latin typeface="Calibri" panose="020F0502020204030204" pitchFamily="34" charset="0"/>
                <a:cs typeface="Calibri" panose="020F0502020204030204" pitchFamily="34" charset="0"/>
              </a:rPr>
              <a:t>(SMD= -0.17, 95% CI-0.31 to -0.02)</a:t>
            </a:r>
            <a:endParaRPr lang="en-MY" sz="24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Risperidone &gt; placebo in reducing BPSD in PWD on CMAI (SMD= -0.26, 95% CI -0.37 to -0.15)</a:t>
            </a: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No significant difference between APs</a:t>
            </a:r>
            <a:endParaRPr lang="en-GB" sz="24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CD18F0B8-C63A-4F31-A297-D9D4D4EFE272}"/>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BAC625AD-1060-4F34-9DE3-673F54114DE5}"/>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97765C70-C2E0-4A8A-8BD4-9DE39BDC2807}"/>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4B9C70B5-B269-41D9-9B1F-D6ED1541D421}"/>
              </a:ext>
            </a:extLst>
          </p:cNvPr>
          <p:cNvSpPr txBox="1"/>
          <p:nvPr/>
        </p:nvSpPr>
        <p:spPr>
          <a:xfrm>
            <a:off x="401922" y="5993339"/>
            <a:ext cx="8596668" cy="769441"/>
          </a:xfrm>
          <a:prstGeom prst="rect">
            <a:avLst/>
          </a:prstGeom>
          <a:noFill/>
        </p:spPr>
        <p:txBody>
          <a:bodyPr wrap="square" rtlCol="0">
            <a:spAutoFit/>
          </a:bodyPr>
          <a:lstStyle/>
          <a:p>
            <a:pPr marL="342900" indent="-342900" algn="just">
              <a:buFont typeface="+mj-lt"/>
              <a:buAutoNum type="arabicPeriod" startAt="91"/>
            </a:pPr>
            <a:r>
              <a:rPr lang="en-US" sz="1100" dirty="0" err="1">
                <a:latin typeface="Calibri" panose="020F0502020204030204" pitchFamily="34" charset="0"/>
                <a:cs typeface="Calibri" panose="020F0502020204030204" pitchFamily="34" charset="0"/>
              </a:rPr>
              <a:t>Kongpakwattana</a:t>
            </a:r>
            <a:r>
              <a:rPr lang="en-US" sz="1100" dirty="0">
                <a:latin typeface="Calibri" panose="020F0502020204030204" pitchFamily="34" charset="0"/>
                <a:cs typeface="Calibri" panose="020F0502020204030204" pitchFamily="34" charset="0"/>
              </a:rPr>
              <a:t> K, </a:t>
            </a:r>
            <a:r>
              <a:rPr lang="en-US" sz="1100" dirty="0" err="1">
                <a:latin typeface="Calibri" panose="020F0502020204030204" pitchFamily="34" charset="0"/>
                <a:cs typeface="Calibri" panose="020F0502020204030204" pitchFamily="34" charset="0"/>
              </a:rPr>
              <a:t>Sawangjit</a:t>
            </a:r>
            <a:r>
              <a:rPr lang="en-US" sz="1100" dirty="0">
                <a:latin typeface="Calibri" panose="020F0502020204030204" pitchFamily="34" charset="0"/>
                <a:cs typeface="Calibri" panose="020F0502020204030204" pitchFamily="34" charset="0"/>
              </a:rPr>
              <a:t> R, </a:t>
            </a:r>
            <a:r>
              <a:rPr lang="en-US" sz="1100" dirty="0" err="1">
                <a:latin typeface="Calibri" panose="020F0502020204030204" pitchFamily="34" charset="0"/>
                <a:cs typeface="Calibri" panose="020F0502020204030204" pitchFamily="34" charset="0"/>
              </a:rPr>
              <a:t>Tawankanjanachot</a:t>
            </a:r>
            <a:r>
              <a:rPr lang="en-US" sz="1100" dirty="0">
                <a:latin typeface="Calibri" panose="020F0502020204030204" pitchFamily="34" charset="0"/>
                <a:cs typeface="Calibri" panose="020F0502020204030204" pitchFamily="34" charset="0"/>
              </a:rPr>
              <a:t> I, et al. Pharmacological treatments for alleviating agitation in dementia: a systematic review and network meta-analysis. British journal of clinical pharmacology. 2018;84(7):1445-56.</a:t>
            </a:r>
          </a:p>
          <a:p>
            <a:pPr marL="342900" indent="-342900" algn="just">
              <a:buFont typeface="+mj-lt"/>
              <a:buAutoNum type="arabicPeriod" startAt="91"/>
            </a:pPr>
            <a:r>
              <a:rPr lang="en-US" sz="1100" dirty="0" err="1">
                <a:latin typeface="Calibri" panose="020F0502020204030204" pitchFamily="34" charset="0"/>
                <a:cs typeface="Calibri" panose="020F0502020204030204" pitchFamily="34" charset="0"/>
              </a:rPr>
              <a:t>Yunusa</a:t>
            </a:r>
            <a:r>
              <a:rPr lang="en-US" sz="1100" dirty="0">
                <a:latin typeface="Calibri" panose="020F0502020204030204" pitchFamily="34" charset="0"/>
                <a:cs typeface="Calibri" panose="020F0502020204030204" pitchFamily="34" charset="0"/>
              </a:rPr>
              <a:t> I, </a:t>
            </a:r>
            <a:r>
              <a:rPr lang="en-US" sz="1100" dirty="0" err="1">
                <a:latin typeface="Calibri" panose="020F0502020204030204" pitchFamily="34" charset="0"/>
                <a:cs typeface="Calibri" panose="020F0502020204030204" pitchFamily="34" charset="0"/>
              </a:rPr>
              <a:t>Alsumali</a:t>
            </a:r>
            <a:r>
              <a:rPr lang="en-US" sz="1100" dirty="0">
                <a:latin typeface="Calibri" panose="020F0502020204030204" pitchFamily="34" charset="0"/>
                <a:cs typeface="Calibri" panose="020F0502020204030204" pitchFamily="34" charset="0"/>
              </a:rPr>
              <a:t> A, Garba AE, et al. Assessment of Reported Comparative Effectiveness and Safety of Atypical Antipsychotics in the Treatment of Behavioral and Psychological Symptoms of Dementia: A Network Meta-analysis. JAMA network open. 2019;2(3):e190828.</a:t>
            </a:r>
          </a:p>
        </p:txBody>
      </p:sp>
    </p:spTree>
    <p:extLst>
      <p:ext uri="{BB962C8B-B14F-4D97-AF65-F5344CB8AC3E}">
        <p14:creationId xmlns:p14="http://schemas.microsoft.com/office/powerpoint/2010/main" val="17860501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7DA79-1932-4796-BE18-86874BD8DA28}"/>
              </a:ext>
            </a:extLst>
          </p:cNvPr>
          <p:cNvSpPr>
            <a:spLocks noGrp="1"/>
          </p:cNvSpPr>
          <p:nvPr>
            <p:ph type="title"/>
          </p:nvPr>
        </p:nvSpPr>
        <p:spPr>
          <a:xfrm>
            <a:off x="668456" y="298881"/>
            <a:ext cx="8596668" cy="1320800"/>
          </a:xfrm>
        </p:spPr>
        <p:txBody>
          <a:bodyPr>
            <a:normAutofit/>
          </a:bodyPr>
          <a:lstStyle/>
          <a:p>
            <a:r>
              <a:rPr lang="en-GB" sz="4000" b="1" dirty="0">
                <a:solidFill>
                  <a:schemeClr val="accent1">
                    <a:lumMod val="75000"/>
                  </a:schemeClr>
                </a:solidFill>
              </a:rPr>
              <a:t>Behavioural and Psychological Symptoms (BPSD) - Antipsychotics</a:t>
            </a:r>
          </a:p>
        </p:txBody>
      </p:sp>
      <p:sp>
        <p:nvSpPr>
          <p:cNvPr id="3" name="Content Placeholder 2">
            <a:extLst>
              <a:ext uri="{FF2B5EF4-FFF2-40B4-BE49-F238E27FC236}">
                <a16:creationId xmlns:a16="http://schemas.microsoft.com/office/drawing/2014/main" id="{7C095BCD-2F7B-4E60-A4A1-B3B224A6BF86}"/>
              </a:ext>
            </a:extLst>
          </p:cNvPr>
          <p:cNvSpPr>
            <a:spLocks noGrp="1"/>
          </p:cNvSpPr>
          <p:nvPr>
            <p:ph idx="1"/>
          </p:nvPr>
        </p:nvSpPr>
        <p:spPr>
          <a:xfrm>
            <a:off x="838200" y="1825624"/>
            <a:ext cx="9024891" cy="4869815"/>
          </a:xfrm>
        </p:spPr>
        <p:txBody>
          <a:bodyPr>
            <a:normAutofit/>
          </a:bodyPr>
          <a:lstStyle/>
          <a:p>
            <a:pPr algn="just">
              <a:spcBef>
                <a:spcPts val="0"/>
              </a:spcBef>
            </a:pPr>
            <a:r>
              <a:rPr lang="en-MY" sz="2800" dirty="0">
                <a:latin typeface="Calibri" panose="020F0502020204030204" pitchFamily="34" charset="0"/>
                <a:cs typeface="Calibri" panose="020F0502020204030204" pitchFamily="34" charset="0"/>
              </a:rPr>
              <a:t>AP &gt; placebo in reducing BPSD (small but significant) in PWD(SMD= -0.13, 95% CI -0.21 to -0.06)</a:t>
            </a:r>
            <a:r>
              <a:rPr lang="en-MY" sz="2800" baseline="30000" dirty="0">
                <a:latin typeface="Calibri" panose="020F0502020204030204" pitchFamily="34" charset="0"/>
                <a:cs typeface="Calibri" panose="020F0502020204030204" pitchFamily="34" charset="0"/>
              </a:rPr>
              <a:t>90, level I</a:t>
            </a:r>
          </a:p>
          <a:p>
            <a:pPr marL="0" indent="0" algn="just">
              <a:spcBef>
                <a:spcPts val="0"/>
              </a:spcBef>
              <a:buNone/>
            </a:pPr>
            <a:endParaRPr lang="en-MY" sz="2800" baseline="30000" dirty="0">
              <a:latin typeface="Calibri" panose="020F0502020204030204" pitchFamily="34" charset="0"/>
              <a:cs typeface="Calibri" panose="020F0502020204030204" pitchFamily="34" charset="0"/>
            </a:endParaRPr>
          </a:p>
          <a:p>
            <a:pPr algn="just">
              <a:spcBef>
                <a:spcPts val="0"/>
              </a:spcBef>
            </a:pPr>
            <a:r>
              <a:rPr lang="en-MY" sz="2800" dirty="0">
                <a:latin typeface="Calibri" panose="020F0502020204030204" pitchFamily="34" charset="0"/>
                <a:cs typeface="Calibri" panose="020F0502020204030204" pitchFamily="34" charset="0"/>
              </a:rPr>
              <a:t>Based on TWO RCT</a:t>
            </a:r>
            <a:r>
              <a:rPr lang="en-US" sz="2800" baseline="30000" dirty="0">
                <a:latin typeface="Calibri" panose="020F0502020204030204" pitchFamily="34" charset="0"/>
                <a:cs typeface="Calibri" panose="020F0502020204030204" pitchFamily="34" charset="0"/>
              </a:rPr>
              <a:t>93, level I</a:t>
            </a:r>
            <a:endParaRPr lang="en-MY" sz="28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MY" sz="2400" dirty="0" err="1">
                <a:latin typeface="Calibri" panose="020F0502020204030204" pitchFamily="34" charset="0"/>
                <a:cs typeface="Calibri" panose="020F0502020204030204" pitchFamily="34" charset="0"/>
              </a:rPr>
              <a:t>Brexpiprazole</a:t>
            </a:r>
            <a:r>
              <a:rPr lang="en-MY" sz="2400" dirty="0">
                <a:latin typeface="Calibri" panose="020F0502020204030204" pitchFamily="34" charset="0"/>
                <a:cs typeface="Calibri" panose="020F0502020204030204" pitchFamily="34" charset="0"/>
              </a:rPr>
              <a:t> 2mg/day &gt; placebo at 12 weeks on CMAI </a:t>
            </a:r>
            <a:r>
              <a:rPr lang="en-US" sz="2400" dirty="0">
                <a:latin typeface="Calibri" panose="020F0502020204030204" pitchFamily="34" charset="0"/>
                <a:cs typeface="Calibri" panose="020F0502020204030204" pitchFamily="34" charset="0"/>
              </a:rPr>
              <a:t>(adjusted MD= -3.77, 95% CI -7.38 to -0.17)</a:t>
            </a:r>
          </a:p>
          <a:p>
            <a:pPr lvl="1" algn="just">
              <a:spcBef>
                <a:spcPts val="0"/>
              </a:spcBef>
              <a:buFont typeface="Wingdings" panose="05000000000000000000" pitchFamily="2" charset="2"/>
              <a:buChar char="Ø"/>
            </a:pPr>
            <a:r>
              <a:rPr lang="en-MY" sz="2400" dirty="0" err="1">
                <a:latin typeface="Calibri" panose="020F0502020204030204" pitchFamily="34" charset="0"/>
                <a:cs typeface="Calibri" panose="020F0502020204030204" pitchFamily="34" charset="0"/>
              </a:rPr>
              <a:t>Brexpiprazole</a:t>
            </a:r>
            <a:r>
              <a:rPr lang="en-MY" sz="2400" dirty="0">
                <a:latin typeface="Calibri" panose="020F0502020204030204" pitchFamily="34" charset="0"/>
                <a:cs typeface="Calibri" panose="020F0502020204030204" pitchFamily="34" charset="0"/>
              </a:rPr>
              <a:t> 0.5mg to 2mg/day = placebo at 12 weeks on CMAI &gt;&gt;&gt; post hoc analysis on 2mg showed improvement at week 12 </a:t>
            </a:r>
            <a:r>
              <a:rPr lang="en-US" sz="2400" dirty="0">
                <a:latin typeface="Calibri" panose="020F0502020204030204" pitchFamily="34" charset="0"/>
                <a:cs typeface="Calibri" panose="020F0502020204030204" pitchFamily="34" charset="0"/>
              </a:rPr>
              <a:t>(adjusted MD= -5.06, 95% CI -8.99 to -1.13)</a:t>
            </a:r>
            <a:endParaRPr lang="en-MY" sz="2400" baseline="30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2F755560-3069-4B9F-BFF7-56774006063F}"/>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16AD811-1B1F-4003-92B3-6E9C0654373D}"/>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11BA6592-9363-42EE-A14C-8078308CCF02}"/>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D09704FC-2563-476B-A666-50EAF3401E9F}"/>
              </a:ext>
            </a:extLst>
          </p:cNvPr>
          <p:cNvSpPr txBox="1"/>
          <p:nvPr/>
        </p:nvSpPr>
        <p:spPr>
          <a:xfrm>
            <a:off x="401922" y="5857752"/>
            <a:ext cx="8596668" cy="938719"/>
          </a:xfrm>
          <a:prstGeom prst="rect">
            <a:avLst/>
          </a:prstGeom>
          <a:noFill/>
        </p:spPr>
        <p:txBody>
          <a:bodyPr wrap="square" rtlCol="0">
            <a:spAutoFit/>
          </a:bodyPr>
          <a:lstStyle/>
          <a:p>
            <a:pPr marL="342900" indent="-342900" algn="just">
              <a:buFont typeface="+mj-lt"/>
              <a:buAutoNum type="arabicPeriod" startAt="90"/>
            </a:pPr>
            <a:r>
              <a:rPr lang="en-US" sz="1100" dirty="0">
                <a:latin typeface="Calibri" panose="020F0502020204030204" pitchFamily="34" charset="0"/>
                <a:cs typeface="Calibri" panose="020F0502020204030204" pitchFamily="34" charset="0"/>
              </a:rPr>
              <a:t>Dyer SM, Harrison SL, Laver K, et al. An overview of systematic reviews of pharmacological and non-pharmacological interventions for the treatment of behavioral and psychological symptoms of dementia. International psychogeriatrics. 2018;30(3):295-309.</a:t>
            </a:r>
          </a:p>
          <a:p>
            <a:pPr marL="342900" indent="-342900" algn="just">
              <a:buFont typeface="+mj-lt"/>
              <a:buAutoNum type="arabicPeriod" startAt="93"/>
            </a:pPr>
            <a:r>
              <a:rPr lang="en-US" sz="1100" dirty="0">
                <a:latin typeface="Calibri" panose="020F0502020204030204" pitchFamily="34" charset="0"/>
                <a:cs typeface="Calibri" panose="020F0502020204030204" pitchFamily="34" charset="0"/>
              </a:rPr>
              <a:t>Grossberg GT, </a:t>
            </a:r>
            <a:r>
              <a:rPr lang="en-US" sz="1100" dirty="0" err="1">
                <a:latin typeface="Calibri" panose="020F0502020204030204" pitchFamily="34" charset="0"/>
                <a:cs typeface="Calibri" panose="020F0502020204030204" pitchFamily="34" charset="0"/>
              </a:rPr>
              <a:t>Kohegyi</a:t>
            </a:r>
            <a:r>
              <a:rPr lang="en-US" sz="1100" dirty="0">
                <a:latin typeface="Calibri" panose="020F0502020204030204" pitchFamily="34" charset="0"/>
                <a:cs typeface="Calibri" panose="020F0502020204030204" pitchFamily="34" charset="0"/>
              </a:rPr>
              <a:t> E, </a:t>
            </a:r>
            <a:r>
              <a:rPr lang="en-US" sz="1100" dirty="0" err="1">
                <a:latin typeface="Calibri" panose="020F0502020204030204" pitchFamily="34" charset="0"/>
                <a:cs typeface="Calibri" panose="020F0502020204030204" pitchFamily="34" charset="0"/>
              </a:rPr>
              <a:t>Mergel</a:t>
            </a:r>
            <a:r>
              <a:rPr lang="en-US" sz="1100" dirty="0">
                <a:latin typeface="Calibri" panose="020F0502020204030204" pitchFamily="34" charset="0"/>
                <a:cs typeface="Calibri" panose="020F0502020204030204" pitchFamily="34" charset="0"/>
              </a:rPr>
              <a:t> V, et al. Efficacy and Safety of </a:t>
            </a:r>
            <a:r>
              <a:rPr lang="en-US" sz="1100" dirty="0" err="1">
                <a:latin typeface="Calibri" panose="020F0502020204030204" pitchFamily="34" charset="0"/>
                <a:cs typeface="Calibri" panose="020F0502020204030204" pitchFamily="34" charset="0"/>
              </a:rPr>
              <a:t>Brexpiprazole</a:t>
            </a:r>
            <a:r>
              <a:rPr lang="en-US" sz="1100" dirty="0">
                <a:latin typeface="Calibri" panose="020F0502020204030204" pitchFamily="34" charset="0"/>
                <a:cs typeface="Calibri" panose="020F0502020204030204" pitchFamily="34" charset="0"/>
              </a:rPr>
              <a:t> for the Treatment of Agitation in Alzheimer’s Dementia: Two 12-Week, Randomized, Double-Blind, Placebo-Controlled Trials. The American journal of geriatric psychiatry : official journal of the American Association for Geriatric Psychiatry. 2020;28(4):383-400.</a:t>
            </a:r>
          </a:p>
        </p:txBody>
      </p:sp>
    </p:spTree>
    <p:extLst>
      <p:ext uri="{BB962C8B-B14F-4D97-AF65-F5344CB8AC3E}">
        <p14:creationId xmlns:p14="http://schemas.microsoft.com/office/powerpoint/2010/main" val="2116515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FA3E-7490-47F8-A1A1-A4A78519F55C}"/>
              </a:ext>
            </a:extLst>
          </p:cNvPr>
          <p:cNvSpPr>
            <a:spLocks noGrp="1"/>
          </p:cNvSpPr>
          <p:nvPr>
            <p:ph type="title"/>
          </p:nvPr>
        </p:nvSpPr>
        <p:spPr>
          <a:xfrm>
            <a:off x="677334" y="476435"/>
            <a:ext cx="8596668" cy="1320800"/>
          </a:xfrm>
        </p:spPr>
        <p:txBody>
          <a:bodyPr>
            <a:normAutofit/>
          </a:bodyPr>
          <a:lstStyle/>
          <a:p>
            <a:r>
              <a:rPr lang="en-GB" sz="4000" b="1" dirty="0">
                <a:solidFill>
                  <a:schemeClr val="accent1">
                    <a:lumMod val="75000"/>
                  </a:schemeClr>
                </a:solidFill>
              </a:rPr>
              <a:t>Behavioural and Psychological Symptoms (BPSD) - Antidepressants</a:t>
            </a:r>
          </a:p>
        </p:txBody>
      </p:sp>
      <p:sp>
        <p:nvSpPr>
          <p:cNvPr id="3" name="Content Placeholder 2">
            <a:extLst>
              <a:ext uri="{FF2B5EF4-FFF2-40B4-BE49-F238E27FC236}">
                <a16:creationId xmlns:a16="http://schemas.microsoft.com/office/drawing/2014/main" id="{F4B35AAD-6B8F-43E0-AE66-8BB0D0898910}"/>
              </a:ext>
            </a:extLst>
          </p:cNvPr>
          <p:cNvSpPr>
            <a:spLocks noGrp="1"/>
          </p:cNvSpPr>
          <p:nvPr>
            <p:ph idx="1"/>
          </p:nvPr>
        </p:nvSpPr>
        <p:spPr/>
        <p:txBody>
          <a:bodyPr>
            <a:normAutofit/>
          </a:bodyPr>
          <a:lstStyle/>
          <a:p>
            <a:pPr algn="just">
              <a:spcBef>
                <a:spcPts val="0"/>
              </a:spcBef>
            </a:pPr>
            <a:r>
              <a:rPr lang="en-MY" sz="2400" dirty="0">
                <a:latin typeface="Calibri" panose="020F0502020204030204" pitchFamily="34" charset="0"/>
                <a:cs typeface="Calibri" panose="020F0502020204030204" pitchFamily="34" charset="0"/>
              </a:rPr>
              <a:t>Systematic Review</a:t>
            </a:r>
            <a:r>
              <a:rPr lang="en-GB" sz="2400" b="0" i="0" u="none" strike="noStrike" baseline="30000" dirty="0">
                <a:latin typeface="Calibri" panose="020F0502020204030204" pitchFamily="34" charset="0"/>
                <a:cs typeface="Calibri" panose="020F0502020204030204" pitchFamily="34" charset="0"/>
              </a:rPr>
              <a:t>90, level I</a:t>
            </a:r>
            <a:endParaRPr lang="en-MY" sz="2400" baseline="300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Sertraline = placebo based on NPI for global BPSD in PWD and concomitant depression</a:t>
            </a:r>
          </a:p>
          <a:p>
            <a:pPr algn="just">
              <a:spcBef>
                <a:spcPts val="0"/>
              </a:spcBef>
            </a:pPr>
            <a:r>
              <a:rPr lang="en-MY" sz="2400" dirty="0">
                <a:latin typeface="Calibri" panose="020F0502020204030204" pitchFamily="34" charset="0"/>
                <a:cs typeface="Calibri" panose="020F0502020204030204" pitchFamily="34" charset="0"/>
              </a:rPr>
              <a:t>Network Meta Analysis</a:t>
            </a:r>
            <a:r>
              <a:rPr lang="en-GB" sz="2400" b="0" i="0" u="none" strike="noStrike" baseline="30000" dirty="0">
                <a:latin typeface="Calibri" panose="020F0502020204030204" pitchFamily="34" charset="0"/>
                <a:cs typeface="Calibri" panose="020F0502020204030204" pitchFamily="34" charset="0"/>
              </a:rPr>
              <a:t>91, level I</a:t>
            </a:r>
            <a:endParaRPr lang="en-MY" sz="2400" baseline="300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MY" sz="2400" dirty="0">
                <a:latin typeface="Calibri" panose="020F0502020204030204" pitchFamily="34" charset="0"/>
                <a:cs typeface="Calibri" panose="020F0502020204030204" pitchFamily="34" charset="0"/>
              </a:rPr>
              <a:t>SSRI &gt; placebo for based on CMAI, NPI-A, BEHAVE-AD-A, NBRS-A </a:t>
            </a:r>
            <a:r>
              <a:rPr lang="en-US" sz="2400" dirty="0">
                <a:latin typeface="Calibri" panose="020F0502020204030204" pitchFamily="34" charset="0"/>
                <a:cs typeface="Calibri" panose="020F0502020204030204" pitchFamily="34" charset="0"/>
              </a:rPr>
              <a:t>(OR=1.61, 95% CI 1.02 to 2.53)</a:t>
            </a:r>
          </a:p>
          <a:p>
            <a:pPr lvl="1" algn="just">
              <a:spcBef>
                <a:spcPts val="0"/>
              </a:spcBef>
            </a:pPr>
            <a:endParaRPr lang="en-US" sz="2400" dirty="0">
              <a:latin typeface="Calibri" panose="020F0502020204030204" pitchFamily="34" charset="0"/>
              <a:cs typeface="Calibri" panose="020F0502020204030204" pitchFamily="34" charset="0"/>
            </a:endParaRPr>
          </a:p>
          <a:p>
            <a:pPr algn="just">
              <a:spcBef>
                <a:spcPts val="0"/>
              </a:spcBef>
            </a:pPr>
            <a:r>
              <a:rPr lang="en-US" sz="2400" dirty="0">
                <a:latin typeface="Calibri" panose="020F0502020204030204" pitchFamily="34" charset="0"/>
                <a:cs typeface="Calibri" panose="020F0502020204030204" pitchFamily="34" charset="0"/>
              </a:rPr>
              <a:t>NICE 2018</a:t>
            </a:r>
          </a:p>
          <a:p>
            <a:pPr lvl="1" algn="just">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not to offer antidepressants in mild to moderate depression for people with mild to moderate dementia</a:t>
            </a:r>
            <a:endParaRPr lang="en-GB" sz="24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E02EB8B7-E184-4508-9957-B097476259C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D307266E-53E5-4F88-8241-94F6118AA02A}"/>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19424F7C-0B4A-45E2-A96E-3FDD0D64B25E}"/>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52704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E0A0F-68F8-40E7-BD9F-195B317BB977}"/>
              </a:ext>
            </a:extLst>
          </p:cNvPr>
          <p:cNvSpPr>
            <a:spLocks noGrp="1"/>
          </p:cNvSpPr>
          <p:nvPr>
            <p:ph type="title"/>
          </p:nvPr>
        </p:nvSpPr>
        <p:spPr/>
        <p:txBody>
          <a:bodyPr>
            <a:normAutofit/>
          </a:bodyPr>
          <a:lstStyle/>
          <a:p>
            <a:r>
              <a:rPr lang="en-GB" sz="4400" b="1" dirty="0">
                <a:solidFill>
                  <a:schemeClr val="accent1">
                    <a:lumMod val="75000"/>
                  </a:schemeClr>
                </a:solidFill>
                <a:cs typeface="Aharoni" panose="02010803020104030203" pitchFamily="2" charset="-79"/>
              </a:rPr>
              <a:t>Introduction</a:t>
            </a:r>
          </a:p>
        </p:txBody>
      </p:sp>
      <p:sp>
        <p:nvSpPr>
          <p:cNvPr id="3" name="Content Placeholder 2">
            <a:extLst>
              <a:ext uri="{FF2B5EF4-FFF2-40B4-BE49-F238E27FC236}">
                <a16:creationId xmlns:a16="http://schemas.microsoft.com/office/drawing/2014/main" id="{4C561C62-81F6-46C6-B3BA-9AA57625090D}"/>
              </a:ext>
            </a:extLst>
          </p:cNvPr>
          <p:cNvSpPr>
            <a:spLocks noGrp="1"/>
          </p:cNvSpPr>
          <p:nvPr>
            <p:ph idx="1"/>
          </p:nvPr>
        </p:nvSpPr>
        <p:spPr>
          <a:xfrm>
            <a:off x="812800" y="1764665"/>
            <a:ext cx="8819472" cy="4351338"/>
          </a:xfrm>
        </p:spPr>
        <p:txBody>
          <a:bodyPr/>
          <a:lstStyle/>
          <a:p>
            <a:pPr algn="just">
              <a:spcBef>
                <a:spcPts val="0"/>
              </a:spcBef>
            </a:pPr>
            <a:r>
              <a:rPr lang="en-MY" sz="2800" dirty="0">
                <a:latin typeface="Calibri" panose="020F0502020204030204" pitchFamily="34" charset="0"/>
                <a:cs typeface="Calibri" panose="020F0502020204030204" pitchFamily="34" charset="0"/>
              </a:rPr>
              <a:t>No new drug licensed since CPG Dementia 2</a:t>
            </a:r>
            <a:r>
              <a:rPr lang="en-MY" sz="2800" baseline="30000" dirty="0">
                <a:latin typeface="Calibri" panose="020F0502020204030204" pitchFamily="34" charset="0"/>
                <a:cs typeface="Calibri" panose="020F0502020204030204" pitchFamily="34" charset="0"/>
              </a:rPr>
              <a:t>nd</a:t>
            </a:r>
            <a:r>
              <a:rPr lang="en-MY" sz="2800" dirty="0">
                <a:latin typeface="Calibri" panose="020F0502020204030204" pitchFamily="34" charset="0"/>
                <a:cs typeface="Calibri" panose="020F0502020204030204" pitchFamily="34" charset="0"/>
              </a:rPr>
              <a:t> ED. 2009</a:t>
            </a:r>
          </a:p>
          <a:p>
            <a:pPr algn="just">
              <a:spcBef>
                <a:spcPts val="0"/>
              </a:spcBef>
            </a:pPr>
            <a:endParaRPr lang="en-MY" sz="2800" dirty="0">
              <a:latin typeface="Calibri" panose="020F0502020204030204" pitchFamily="34" charset="0"/>
              <a:cs typeface="Calibri" panose="020F0502020204030204" pitchFamily="34" charset="0"/>
            </a:endParaRPr>
          </a:p>
          <a:p>
            <a:pPr algn="just">
              <a:spcBef>
                <a:spcPts val="0"/>
              </a:spcBef>
            </a:pPr>
            <a:r>
              <a:rPr lang="en-GB" sz="2800" dirty="0">
                <a:latin typeface="Calibri" panose="020F0502020204030204" pitchFamily="34" charset="0"/>
                <a:cs typeface="Calibri" panose="020F0502020204030204" pitchFamily="34" charset="0"/>
              </a:rPr>
              <a:t>Acetylcholinesterase Inhibitors (</a:t>
            </a:r>
            <a:r>
              <a:rPr lang="en-GB" sz="2800" dirty="0" err="1">
                <a:latin typeface="Calibri" panose="020F0502020204030204" pitchFamily="34" charset="0"/>
                <a:cs typeface="Calibri" panose="020F0502020204030204" pitchFamily="34" charset="0"/>
              </a:rPr>
              <a:t>AChEI</a:t>
            </a:r>
            <a:r>
              <a:rPr lang="en-GB" sz="2800" dirty="0">
                <a:latin typeface="Calibri" panose="020F0502020204030204" pitchFamily="34" charset="0"/>
                <a:cs typeface="Calibri" panose="020F0502020204030204" pitchFamily="34" charset="0"/>
              </a:rPr>
              <a:t>) (</a:t>
            </a:r>
            <a:r>
              <a:rPr lang="en-GB" sz="2800" dirty="0">
                <a:solidFill>
                  <a:srgbClr val="FF0000"/>
                </a:solidFill>
                <a:latin typeface="Calibri" panose="020F0502020204030204" pitchFamily="34" charset="0"/>
                <a:cs typeface="Calibri" panose="020F0502020204030204" pitchFamily="34" charset="0"/>
              </a:rPr>
              <a:t>donepezil, </a:t>
            </a:r>
            <a:r>
              <a:rPr lang="en-GB" sz="2800" dirty="0">
                <a:latin typeface="Calibri" panose="020F0502020204030204" pitchFamily="34" charset="0"/>
                <a:cs typeface="Calibri" panose="020F0502020204030204" pitchFamily="34" charset="0"/>
              </a:rPr>
              <a:t>galantamine</a:t>
            </a:r>
            <a:r>
              <a:rPr lang="en-GB" sz="2800" dirty="0">
                <a:solidFill>
                  <a:srgbClr val="FF0000"/>
                </a:solidFill>
                <a:latin typeface="Calibri" panose="020F0502020204030204" pitchFamily="34" charset="0"/>
                <a:cs typeface="Calibri" panose="020F0502020204030204" pitchFamily="34" charset="0"/>
              </a:rPr>
              <a:t> and rivastigmine</a:t>
            </a:r>
            <a:r>
              <a:rPr lang="en-GB" sz="2800" dirty="0">
                <a:latin typeface="Calibri" panose="020F0502020204030204" pitchFamily="34" charset="0"/>
                <a:cs typeface="Calibri" panose="020F0502020204030204" pitchFamily="34" charset="0"/>
              </a:rPr>
              <a:t>) </a:t>
            </a:r>
          </a:p>
          <a:p>
            <a:pPr algn="just">
              <a:spcBef>
                <a:spcPts val="0"/>
              </a:spcBef>
            </a:pPr>
            <a:endParaRPr lang="en-GB" sz="2800" dirty="0">
              <a:latin typeface="Calibri" panose="020F0502020204030204" pitchFamily="34" charset="0"/>
              <a:cs typeface="Calibri" panose="020F0502020204030204" pitchFamily="34" charset="0"/>
            </a:endParaRPr>
          </a:p>
          <a:p>
            <a:pPr algn="just">
              <a:spcBef>
                <a:spcPts val="0"/>
              </a:spcBef>
            </a:pPr>
            <a:r>
              <a:rPr lang="en-GB" sz="2800" dirty="0">
                <a:latin typeface="Calibri" panose="020F0502020204030204" pitchFamily="34" charset="0"/>
                <a:cs typeface="Calibri" panose="020F0502020204030204" pitchFamily="34" charset="0"/>
              </a:rPr>
              <a:t>N-methyl-D-aspartate (NMDA) receptor antagonist (</a:t>
            </a:r>
            <a:r>
              <a:rPr lang="en-GB" sz="2800" dirty="0">
                <a:solidFill>
                  <a:srgbClr val="FF0000"/>
                </a:solidFill>
                <a:latin typeface="Calibri" panose="020F0502020204030204" pitchFamily="34" charset="0"/>
                <a:cs typeface="Calibri" panose="020F0502020204030204" pitchFamily="34" charset="0"/>
              </a:rPr>
              <a:t>memantine</a:t>
            </a:r>
            <a:r>
              <a:rPr lang="en-GB" sz="2800" dirty="0">
                <a:latin typeface="Calibri" panose="020F0502020204030204" pitchFamily="34" charset="0"/>
                <a:cs typeface="Calibri" panose="020F0502020204030204" pitchFamily="34" charset="0"/>
              </a:rPr>
              <a:t>)</a:t>
            </a:r>
          </a:p>
          <a:p>
            <a:endParaRPr lang="en-GB" dirty="0"/>
          </a:p>
        </p:txBody>
      </p:sp>
      <p:grpSp>
        <p:nvGrpSpPr>
          <p:cNvPr id="4" name="Group 3">
            <a:extLst>
              <a:ext uri="{FF2B5EF4-FFF2-40B4-BE49-F238E27FC236}">
                <a16:creationId xmlns:a16="http://schemas.microsoft.com/office/drawing/2014/main" id="{CB9ACF67-DC6E-4727-8BF3-EE1C52E37DF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1BE8EB40-A565-45F1-8691-01C9C34B44F6}"/>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D2CFDB15-6C57-4D63-970B-64353BA0AA93}"/>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6251218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FA3E-7490-47F8-A1A1-A4A78519F55C}"/>
              </a:ext>
            </a:extLst>
          </p:cNvPr>
          <p:cNvSpPr>
            <a:spLocks noGrp="1"/>
          </p:cNvSpPr>
          <p:nvPr>
            <p:ph type="title"/>
          </p:nvPr>
        </p:nvSpPr>
        <p:spPr/>
        <p:txBody>
          <a:bodyPr>
            <a:normAutofit fontScale="90000"/>
          </a:bodyPr>
          <a:lstStyle/>
          <a:p>
            <a:r>
              <a:rPr lang="en-GB" sz="4000" b="1" dirty="0">
                <a:solidFill>
                  <a:schemeClr val="accent1">
                    <a:lumMod val="75000"/>
                  </a:schemeClr>
                </a:solidFill>
              </a:rPr>
              <a:t>Behavioural and Psychological Symptoms (BPSD) – Mood Stabilizers</a:t>
            </a:r>
          </a:p>
        </p:txBody>
      </p:sp>
      <p:sp>
        <p:nvSpPr>
          <p:cNvPr id="3" name="Content Placeholder 2">
            <a:extLst>
              <a:ext uri="{FF2B5EF4-FFF2-40B4-BE49-F238E27FC236}">
                <a16:creationId xmlns:a16="http://schemas.microsoft.com/office/drawing/2014/main" id="{F4B35AAD-6B8F-43E0-AE66-8BB0D0898910}"/>
              </a:ext>
            </a:extLst>
          </p:cNvPr>
          <p:cNvSpPr>
            <a:spLocks noGrp="1"/>
          </p:cNvSpPr>
          <p:nvPr>
            <p:ph idx="1"/>
          </p:nvPr>
        </p:nvSpPr>
        <p:spPr/>
        <p:txBody>
          <a:bodyPr>
            <a:normAutofit/>
          </a:bodyPr>
          <a:lstStyle/>
          <a:p>
            <a:r>
              <a:rPr lang="en-MY" sz="2800" dirty="0"/>
              <a:t>Placebo &gt; valproate on NPI </a:t>
            </a:r>
            <a:r>
              <a:rPr lang="en-US" sz="2800" dirty="0"/>
              <a:t>(WMD=3.71, 95% CIs 0.15 to 7.26)</a:t>
            </a:r>
            <a:r>
              <a:rPr lang="en-US" sz="2800" baseline="30000" dirty="0"/>
              <a:t>94, level I</a:t>
            </a:r>
          </a:p>
          <a:p>
            <a:endParaRPr lang="en-US" sz="3200" baseline="30000" dirty="0"/>
          </a:p>
          <a:p>
            <a:r>
              <a:rPr lang="en-GB" sz="2800" dirty="0"/>
              <a:t>Valproate = placebo at 6 weeks on BPRS</a:t>
            </a:r>
            <a:r>
              <a:rPr lang="en-US" sz="2800" dirty="0"/>
              <a:t>7</a:t>
            </a:r>
            <a:r>
              <a:rPr lang="en-US" sz="2800" baseline="30000" dirty="0"/>
              <a:t>95, level I</a:t>
            </a:r>
          </a:p>
          <a:p>
            <a:pPr lvl="1"/>
            <a:endParaRPr lang="en-US" baseline="30000" dirty="0"/>
          </a:p>
        </p:txBody>
      </p:sp>
      <p:grpSp>
        <p:nvGrpSpPr>
          <p:cNvPr id="4" name="Group 3">
            <a:extLst>
              <a:ext uri="{FF2B5EF4-FFF2-40B4-BE49-F238E27FC236}">
                <a16:creationId xmlns:a16="http://schemas.microsoft.com/office/drawing/2014/main" id="{0E3D0FB0-90A9-48D0-BBEB-239682FA9A6B}"/>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FE7E3960-19F8-49BE-B8A0-E02E15134DB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C8AE875-2759-4A99-949E-4CE275F6335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A5830D4-C6C2-4D19-BEDD-D21838AC6BBF}"/>
              </a:ext>
            </a:extLst>
          </p:cNvPr>
          <p:cNvSpPr txBox="1"/>
          <p:nvPr/>
        </p:nvSpPr>
        <p:spPr>
          <a:xfrm>
            <a:off x="401922" y="5991976"/>
            <a:ext cx="8596668" cy="769441"/>
          </a:xfrm>
          <a:prstGeom prst="rect">
            <a:avLst/>
          </a:prstGeom>
          <a:noFill/>
        </p:spPr>
        <p:txBody>
          <a:bodyPr wrap="square" rtlCol="0">
            <a:spAutoFit/>
          </a:bodyPr>
          <a:lstStyle/>
          <a:p>
            <a:pPr marL="342900" indent="-342900" algn="just">
              <a:buFont typeface="+mj-lt"/>
              <a:buAutoNum type="arabicPeriod" startAt="94"/>
            </a:pPr>
            <a:r>
              <a:rPr lang="en-US" sz="1100" dirty="0">
                <a:latin typeface="Calibri" panose="020F0502020204030204" pitchFamily="34" charset="0"/>
                <a:cs typeface="Calibri" panose="020F0502020204030204" pitchFamily="34" charset="0"/>
              </a:rPr>
              <a:t>Xiao H, </a:t>
            </a:r>
            <a:r>
              <a:rPr lang="en-US" sz="1100" dirty="0" err="1">
                <a:latin typeface="Calibri" panose="020F0502020204030204" pitchFamily="34" charset="0"/>
                <a:cs typeface="Calibri" panose="020F0502020204030204" pitchFamily="34" charset="0"/>
              </a:rPr>
              <a:t>Su</a:t>
            </a:r>
            <a:r>
              <a:rPr lang="en-US" sz="1100" dirty="0">
                <a:latin typeface="Calibri" panose="020F0502020204030204" pitchFamily="34" charset="0"/>
                <a:cs typeface="Calibri" panose="020F0502020204030204" pitchFamily="34" charset="0"/>
              </a:rPr>
              <a:t> Y, Cao X, Sun S, Liang Z. A meta-analysis of mood stabilizers for Alzheimer's disease. J Huazhong Univ Sci </a:t>
            </a:r>
            <a:r>
              <a:rPr lang="en-US" sz="1100" dirty="0" err="1">
                <a:latin typeface="Calibri" panose="020F0502020204030204" pitchFamily="34" charset="0"/>
                <a:cs typeface="Calibri" panose="020F0502020204030204" pitchFamily="34" charset="0"/>
              </a:rPr>
              <a:t>Technolog</a:t>
            </a:r>
            <a:r>
              <a:rPr lang="en-US" sz="1100" dirty="0">
                <a:latin typeface="Calibri" panose="020F0502020204030204" pitchFamily="34" charset="0"/>
                <a:cs typeface="Calibri" panose="020F0502020204030204" pitchFamily="34" charset="0"/>
              </a:rPr>
              <a:t> Med Sci. 2010 Oct;30(5):652-8.</a:t>
            </a:r>
          </a:p>
          <a:p>
            <a:pPr marL="342900" indent="-342900" algn="just">
              <a:buFont typeface="+mj-lt"/>
              <a:buAutoNum type="arabicPeriod" startAt="94"/>
            </a:pPr>
            <a:r>
              <a:rPr lang="en-US" sz="1100" dirty="0" err="1">
                <a:latin typeface="Calibri" panose="020F0502020204030204" pitchFamily="34" charset="0"/>
                <a:cs typeface="Calibri" panose="020F0502020204030204" pitchFamily="34" charset="0"/>
              </a:rPr>
              <a:t>Baillon</a:t>
            </a:r>
            <a:r>
              <a:rPr lang="en-US" sz="1100" dirty="0">
                <a:latin typeface="Calibri" panose="020F0502020204030204" pitchFamily="34" charset="0"/>
                <a:cs typeface="Calibri" panose="020F0502020204030204" pitchFamily="34" charset="0"/>
              </a:rPr>
              <a:t> SF, Narayana U, Luxenberg JS, et al. Valproate preparations for agitation in dementia. The Cochrane database of systematic reviews. 2018;10(10):Cd003945.</a:t>
            </a:r>
          </a:p>
        </p:txBody>
      </p:sp>
    </p:spTree>
    <p:extLst>
      <p:ext uri="{BB962C8B-B14F-4D97-AF65-F5344CB8AC3E}">
        <p14:creationId xmlns:p14="http://schemas.microsoft.com/office/powerpoint/2010/main" val="15678960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FA3E-7490-47F8-A1A1-A4A78519F55C}"/>
              </a:ext>
            </a:extLst>
          </p:cNvPr>
          <p:cNvSpPr>
            <a:spLocks noGrp="1"/>
          </p:cNvSpPr>
          <p:nvPr>
            <p:ph type="title"/>
          </p:nvPr>
        </p:nvSpPr>
        <p:spPr>
          <a:xfrm>
            <a:off x="677334" y="467558"/>
            <a:ext cx="8596668" cy="1320800"/>
          </a:xfrm>
        </p:spPr>
        <p:txBody>
          <a:bodyPr>
            <a:normAutofit/>
          </a:bodyPr>
          <a:lstStyle/>
          <a:p>
            <a:r>
              <a:rPr lang="en-GB" sz="4000" b="1" dirty="0">
                <a:solidFill>
                  <a:schemeClr val="accent1">
                    <a:lumMod val="75000"/>
                  </a:schemeClr>
                </a:solidFill>
              </a:rPr>
              <a:t>Behavioural and Psychological Symptoms (BPSD) – Others</a:t>
            </a:r>
          </a:p>
        </p:txBody>
      </p:sp>
      <p:sp>
        <p:nvSpPr>
          <p:cNvPr id="3" name="Content Placeholder 2">
            <a:extLst>
              <a:ext uri="{FF2B5EF4-FFF2-40B4-BE49-F238E27FC236}">
                <a16:creationId xmlns:a16="http://schemas.microsoft.com/office/drawing/2014/main" id="{F4B35AAD-6B8F-43E0-AE66-8BB0D0898910}"/>
              </a:ext>
            </a:extLst>
          </p:cNvPr>
          <p:cNvSpPr>
            <a:spLocks noGrp="1"/>
          </p:cNvSpPr>
          <p:nvPr>
            <p:ph idx="1"/>
          </p:nvPr>
        </p:nvSpPr>
        <p:spPr>
          <a:xfrm>
            <a:off x="677334" y="2061641"/>
            <a:ext cx="8786262" cy="3880773"/>
          </a:xfrm>
        </p:spPr>
        <p:txBody>
          <a:bodyPr>
            <a:normAutofit/>
          </a:bodyPr>
          <a:lstStyle/>
          <a:p>
            <a:pPr algn="just">
              <a:lnSpc>
                <a:spcPct val="120000"/>
              </a:lnSpc>
              <a:spcBef>
                <a:spcPts val="0"/>
              </a:spcBef>
            </a:pPr>
            <a:r>
              <a:rPr lang="en-GB" sz="2800" dirty="0">
                <a:latin typeface="Calibri" panose="020F0502020204030204" pitchFamily="34" charset="0"/>
                <a:cs typeface="Calibri" panose="020F0502020204030204" pitchFamily="34" charset="0"/>
              </a:rPr>
              <a:t>Analgesics reduced global BPRS (SMD= -0.24, 95% CI         -0.47 to -0.01)</a:t>
            </a:r>
            <a:r>
              <a:rPr lang="en-GB" sz="2800" baseline="30000" dirty="0">
                <a:latin typeface="Calibri" panose="020F0502020204030204" pitchFamily="34" charset="0"/>
                <a:cs typeface="Calibri" panose="020F0502020204030204" pitchFamily="34" charset="0"/>
              </a:rPr>
              <a:t>90, level I</a:t>
            </a:r>
          </a:p>
          <a:p>
            <a:pPr algn="just">
              <a:lnSpc>
                <a:spcPct val="120000"/>
              </a:lnSpc>
              <a:spcBef>
                <a:spcPts val="0"/>
              </a:spcBef>
            </a:pPr>
            <a:r>
              <a:rPr lang="en-US" sz="2800" dirty="0">
                <a:latin typeface="Calibri" panose="020F0502020204030204" pitchFamily="34" charset="0"/>
                <a:cs typeface="Calibri" panose="020F0502020204030204" pitchFamily="34" charset="0"/>
              </a:rPr>
              <a:t>some beneficial effects on sleep from trazodone and orexin antagonists with no harmful effects</a:t>
            </a:r>
            <a:r>
              <a:rPr lang="en-US" sz="2800" baseline="30000" dirty="0">
                <a:latin typeface="Calibri" panose="020F0502020204030204" pitchFamily="34" charset="0"/>
                <a:cs typeface="Calibri" panose="020F0502020204030204" pitchFamily="34" charset="0"/>
              </a:rPr>
              <a:t>96, level I</a:t>
            </a:r>
          </a:p>
          <a:p>
            <a:pPr algn="just">
              <a:lnSpc>
                <a:spcPct val="120000"/>
              </a:lnSpc>
              <a:spcBef>
                <a:spcPts val="0"/>
              </a:spcBef>
            </a:pPr>
            <a:r>
              <a:rPr lang="en-US" sz="2800" dirty="0">
                <a:latin typeface="Calibri" panose="020F0502020204030204" pitchFamily="34" charset="0"/>
                <a:cs typeface="Calibri" panose="020F0502020204030204" pitchFamily="34" charset="0"/>
              </a:rPr>
              <a:t>benzodiazepine use to be </a:t>
            </a:r>
            <a:r>
              <a:rPr lang="en-US" sz="2800" dirty="0">
                <a:solidFill>
                  <a:srgbClr val="FF0000"/>
                </a:solidFill>
                <a:latin typeface="Calibri" panose="020F0502020204030204" pitchFamily="34" charset="0"/>
                <a:cs typeface="Calibri" panose="020F0502020204030204" pitchFamily="34" charset="0"/>
              </a:rPr>
              <a:t>avoided</a:t>
            </a:r>
            <a:r>
              <a:rPr lang="en-US" sz="2800" dirty="0">
                <a:latin typeface="Calibri" panose="020F0502020204030204" pitchFamily="34" charset="0"/>
                <a:cs typeface="Calibri" panose="020F0502020204030204" pitchFamily="34" charset="0"/>
              </a:rPr>
              <a:t> in the elderly based on results from a meta-analysis of 45 RCTs and review of 24 RCTs</a:t>
            </a:r>
            <a:r>
              <a:rPr lang="en-US" sz="2800" baseline="30000" dirty="0">
                <a:latin typeface="Calibri" panose="020F0502020204030204" pitchFamily="34" charset="0"/>
                <a:cs typeface="Calibri" panose="020F0502020204030204" pitchFamily="34" charset="0"/>
              </a:rPr>
              <a:t>97, level I</a:t>
            </a:r>
            <a:endParaRPr lang="en-GB" sz="2800" baseline="30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6D3FB731-17AE-4780-8EDE-39EDF0B5568B}"/>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C63BCAF-0225-4D1C-8B32-BB3A80762AC6}"/>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FF9585D9-807F-4753-974A-A84B853B90E6}"/>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63417C2D-5929-4A0F-B9D5-D2F2E07AAA1C}"/>
              </a:ext>
            </a:extLst>
          </p:cNvPr>
          <p:cNvSpPr txBox="1"/>
          <p:nvPr/>
        </p:nvSpPr>
        <p:spPr>
          <a:xfrm>
            <a:off x="401922" y="6036754"/>
            <a:ext cx="8596668" cy="769441"/>
          </a:xfrm>
          <a:prstGeom prst="rect">
            <a:avLst/>
          </a:prstGeom>
          <a:noFill/>
        </p:spPr>
        <p:txBody>
          <a:bodyPr wrap="square" rtlCol="0">
            <a:spAutoFit/>
          </a:bodyPr>
          <a:lstStyle/>
          <a:p>
            <a:pPr marL="342900" indent="-342900" algn="just">
              <a:buFont typeface="+mj-lt"/>
              <a:buAutoNum type="arabicPeriod" startAt="96"/>
            </a:pPr>
            <a:r>
              <a:rPr lang="en-US" sz="1100" dirty="0">
                <a:latin typeface="Calibri" panose="020F0502020204030204" pitchFamily="34" charset="0"/>
                <a:cs typeface="Calibri" panose="020F0502020204030204" pitchFamily="34" charset="0"/>
              </a:rPr>
              <a:t>McCleery J, Sharpley AL. Pharmacotherapies for sleep disturbances in dementia. The Cochrane database of systematic reviews. 2020;11(11):CD009178.</a:t>
            </a:r>
          </a:p>
          <a:p>
            <a:pPr marL="342900" indent="-342900" algn="just">
              <a:buFont typeface="+mj-lt"/>
              <a:buAutoNum type="arabicPeriod" startAt="96"/>
            </a:pPr>
            <a:r>
              <a:rPr lang="en-US" sz="1100" dirty="0">
                <a:latin typeface="Calibri" panose="020F0502020204030204" pitchFamily="34" charset="0"/>
                <a:cs typeface="Calibri" panose="020F0502020204030204" pitchFamily="34" charset="0"/>
              </a:rPr>
              <a:t>97. </a:t>
            </a:r>
            <a:r>
              <a:rPr lang="en-US" sz="1100" dirty="0" err="1">
                <a:latin typeface="Calibri" panose="020F0502020204030204" pitchFamily="34" charset="0"/>
                <a:cs typeface="Calibri" panose="020F0502020204030204" pitchFamily="34" charset="0"/>
              </a:rPr>
              <a:t>Schroeck</a:t>
            </a:r>
            <a:r>
              <a:rPr lang="en-US" sz="1100" dirty="0">
                <a:latin typeface="Calibri" panose="020F0502020204030204" pitchFamily="34" charset="0"/>
                <a:cs typeface="Calibri" panose="020F0502020204030204" pitchFamily="34" charset="0"/>
              </a:rPr>
              <a:t> JL, Ford J, Conway EL, et al. Review of Safety and Efficacy of Sleep Medicines in Older Adults. Clinical therapeutics. 2016;38(11):2340-72.</a:t>
            </a:r>
          </a:p>
        </p:txBody>
      </p:sp>
    </p:spTree>
    <p:extLst>
      <p:ext uri="{BB962C8B-B14F-4D97-AF65-F5344CB8AC3E}">
        <p14:creationId xmlns:p14="http://schemas.microsoft.com/office/powerpoint/2010/main" val="34976701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FA3E-7490-47F8-A1A1-A4A78519F55C}"/>
              </a:ext>
            </a:extLst>
          </p:cNvPr>
          <p:cNvSpPr>
            <a:spLocks noGrp="1"/>
          </p:cNvSpPr>
          <p:nvPr>
            <p:ph type="title"/>
          </p:nvPr>
        </p:nvSpPr>
        <p:spPr>
          <a:xfrm>
            <a:off x="677334" y="485313"/>
            <a:ext cx="8596668" cy="1320800"/>
          </a:xfrm>
        </p:spPr>
        <p:txBody>
          <a:bodyPr>
            <a:normAutofit/>
          </a:bodyPr>
          <a:lstStyle/>
          <a:p>
            <a:r>
              <a:rPr lang="en-GB" sz="4000" b="1" dirty="0">
                <a:solidFill>
                  <a:schemeClr val="accent1">
                    <a:lumMod val="75000"/>
                  </a:schemeClr>
                </a:solidFill>
              </a:rPr>
              <a:t>Behavioural and Psychological Symptoms (BPSD) – Safety</a:t>
            </a:r>
          </a:p>
        </p:txBody>
      </p:sp>
      <p:sp>
        <p:nvSpPr>
          <p:cNvPr id="3" name="Content Placeholder 2">
            <a:extLst>
              <a:ext uri="{FF2B5EF4-FFF2-40B4-BE49-F238E27FC236}">
                <a16:creationId xmlns:a16="http://schemas.microsoft.com/office/drawing/2014/main" id="{F4B35AAD-6B8F-43E0-AE66-8BB0D0898910}"/>
              </a:ext>
            </a:extLst>
          </p:cNvPr>
          <p:cNvSpPr>
            <a:spLocks noGrp="1"/>
          </p:cNvSpPr>
          <p:nvPr>
            <p:ph idx="1"/>
          </p:nvPr>
        </p:nvSpPr>
        <p:spPr>
          <a:xfrm>
            <a:off x="677334" y="2160589"/>
            <a:ext cx="8892794" cy="3880773"/>
          </a:xfrm>
        </p:spPr>
        <p:txBody>
          <a:bodyPr>
            <a:normAutofit fontScale="85000" lnSpcReduction="10000"/>
          </a:bodyPr>
          <a:lstStyle/>
          <a:p>
            <a:pPr algn="just">
              <a:lnSpc>
                <a:spcPct val="110000"/>
              </a:lnSpc>
              <a:spcBef>
                <a:spcPts val="0"/>
              </a:spcBef>
            </a:pPr>
            <a:r>
              <a:rPr lang="en-MY" sz="3200" dirty="0">
                <a:latin typeface="Calibri" panose="020F0502020204030204" pitchFamily="34" charset="0"/>
                <a:cs typeface="Calibri" panose="020F0502020204030204" pitchFamily="34" charset="0"/>
              </a:rPr>
              <a:t>Treatment acceptability vs placebo is Non-significant except for oxcarbazepine </a:t>
            </a:r>
            <a:r>
              <a:rPr lang="en-MY" sz="3200" baseline="30000" dirty="0">
                <a:latin typeface="Calibri" panose="020F0502020204030204" pitchFamily="34" charset="0"/>
                <a:cs typeface="Calibri" panose="020F0502020204030204" pitchFamily="34" charset="0"/>
              </a:rPr>
              <a:t>91, level I</a:t>
            </a:r>
          </a:p>
          <a:p>
            <a:pPr algn="just">
              <a:lnSpc>
                <a:spcPct val="110000"/>
              </a:lnSpc>
              <a:spcBef>
                <a:spcPts val="0"/>
              </a:spcBef>
            </a:pPr>
            <a:r>
              <a:rPr lang="en-MY" sz="3200" dirty="0">
                <a:latin typeface="Calibri" panose="020F0502020204030204" pitchFamily="34" charset="0"/>
                <a:cs typeface="Calibri" panose="020F0502020204030204" pitchFamily="34" charset="0"/>
              </a:rPr>
              <a:t>A Network meta analysis found that:</a:t>
            </a:r>
            <a:r>
              <a:rPr lang="en-MY" sz="3200" baseline="30000" dirty="0">
                <a:latin typeface="Calibri" panose="020F0502020204030204" pitchFamily="34" charset="0"/>
                <a:cs typeface="Calibri" panose="020F0502020204030204" pitchFamily="34" charset="0"/>
              </a:rPr>
              <a:t>92, level I</a:t>
            </a:r>
          </a:p>
          <a:p>
            <a:pPr lvl="1" algn="just">
              <a:lnSpc>
                <a:spcPct val="110000"/>
              </a:lnSpc>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Somnolence: Placebo &gt; risperidone &gt; aripiprazole &gt; olanzapine &gt; quetiapine</a:t>
            </a:r>
          </a:p>
          <a:p>
            <a:pPr lvl="1" algn="just">
              <a:lnSpc>
                <a:spcPct val="110000"/>
              </a:lnSpc>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EPS: quetiapine and aripiprazole &gt; olanzapine and risperidone</a:t>
            </a:r>
          </a:p>
          <a:p>
            <a:pPr lvl="1" algn="just">
              <a:lnSpc>
                <a:spcPct val="110000"/>
              </a:lnSpc>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CV AE: aripiprazole  &gt; quetiapine &gt; risperidone &gt; olanzapine</a:t>
            </a:r>
          </a:p>
          <a:p>
            <a:pPr lvl="1" algn="just">
              <a:lnSpc>
                <a:spcPct val="110000"/>
              </a:lnSpc>
              <a:spcBef>
                <a:spcPts val="0"/>
              </a:spcBef>
              <a:buFont typeface="Wingdings" panose="05000000000000000000" pitchFamily="2" charset="2"/>
              <a:buChar char="Ø"/>
            </a:pPr>
            <a:r>
              <a:rPr lang="en-MY" sz="2800" dirty="0">
                <a:latin typeface="Calibri" panose="020F0502020204030204" pitchFamily="34" charset="0"/>
                <a:cs typeface="Calibri" panose="020F0502020204030204" pitchFamily="34" charset="0"/>
              </a:rPr>
              <a:t>Falls, fracture or injury: risperidone, quetiapine &gt; aripiprazole, placebo, olanzapine</a:t>
            </a:r>
          </a:p>
          <a:p>
            <a:endParaRPr lang="en-MY" sz="3200" baseline="30000" dirty="0"/>
          </a:p>
          <a:p>
            <a:endParaRPr lang="en-GB" sz="3200" dirty="0"/>
          </a:p>
        </p:txBody>
      </p:sp>
      <p:grpSp>
        <p:nvGrpSpPr>
          <p:cNvPr id="4" name="Group 3">
            <a:extLst>
              <a:ext uri="{FF2B5EF4-FFF2-40B4-BE49-F238E27FC236}">
                <a16:creationId xmlns:a16="http://schemas.microsoft.com/office/drawing/2014/main" id="{F7C83225-7512-44CB-BB9C-1DADFFC89DC5}"/>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0B7A09C3-0086-4532-B132-0B1F12E71620}"/>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1E4BAAC-7072-4BDD-9F01-4428869AE33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4496768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0FA3E-7490-47F8-A1A1-A4A78519F55C}"/>
              </a:ext>
            </a:extLst>
          </p:cNvPr>
          <p:cNvSpPr>
            <a:spLocks noGrp="1"/>
          </p:cNvSpPr>
          <p:nvPr>
            <p:ph type="title"/>
          </p:nvPr>
        </p:nvSpPr>
        <p:spPr>
          <a:xfrm>
            <a:off x="677334" y="440924"/>
            <a:ext cx="8596668" cy="1320800"/>
          </a:xfrm>
        </p:spPr>
        <p:txBody>
          <a:bodyPr>
            <a:normAutofit/>
          </a:bodyPr>
          <a:lstStyle/>
          <a:p>
            <a:r>
              <a:rPr lang="en-GB" sz="4000" b="1" dirty="0">
                <a:solidFill>
                  <a:schemeClr val="accent1">
                    <a:lumMod val="75000"/>
                  </a:schemeClr>
                </a:solidFill>
              </a:rPr>
              <a:t>Behavioural and Psychological Symptoms (BPSD) – Safety</a:t>
            </a:r>
            <a:r>
              <a:rPr lang="en-GB" sz="2400" b="1" dirty="0">
                <a:solidFill>
                  <a:schemeClr val="accent1">
                    <a:lumMod val="75000"/>
                  </a:schemeClr>
                </a:solidFill>
              </a:rPr>
              <a:t>-2</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F4B35AAD-6B8F-43E0-AE66-8BB0D0898910}"/>
              </a:ext>
            </a:extLst>
          </p:cNvPr>
          <p:cNvSpPr>
            <a:spLocks noGrp="1"/>
          </p:cNvSpPr>
          <p:nvPr>
            <p:ph idx="1"/>
          </p:nvPr>
        </p:nvSpPr>
        <p:spPr/>
        <p:txBody>
          <a:bodyPr>
            <a:normAutofit/>
          </a:bodyPr>
          <a:lstStyle/>
          <a:p>
            <a:pPr algn="just"/>
            <a:r>
              <a:rPr lang="en-MY" sz="3200" dirty="0">
                <a:latin typeface="Calibri" panose="020F0502020204030204" pitchFamily="34" charset="0"/>
                <a:cs typeface="Calibri" panose="020F0502020204030204" pitchFamily="34" charset="0"/>
              </a:rPr>
              <a:t>Cochrane meta-analysis of low quality evidence showed higher AE rate in valproate vs control </a:t>
            </a:r>
            <a:r>
              <a:rPr lang="en-US" sz="3200" dirty="0">
                <a:latin typeface="Calibri" panose="020F0502020204030204" pitchFamily="34" charset="0"/>
                <a:cs typeface="Calibri" panose="020F0502020204030204" pitchFamily="34" charset="0"/>
              </a:rPr>
              <a:t>(OR=2.02, 95% CI 1.30 to 3.14).</a:t>
            </a:r>
            <a:r>
              <a:rPr lang="en-US" sz="3200" baseline="30000" dirty="0">
                <a:latin typeface="Calibri" panose="020F0502020204030204" pitchFamily="34" charset="0"/>
                <a:cs typeface="Calibri" panose="020F0502020204030204" pitchFamily="34" charset="0"/>
              </a:rPr>
              <a:t>95, level I</a:t>
            </a:r>
            <a:endParaRPr lang="en-MY" sz="3200" baseline="30000" dirty="0">
              <a:latin typeface="Calibri" panose="020F0502020204030204" pitchFamily="34" charset="0"/>
              <a:cs typeface="Calibri" panose="020F0502020204030204" pitchFamily="34" charset="0"/>
            </a:endParaRPr>
          </a:p>
          <a:p>
            <a:pPr algn="just"/>
            <a:r>
              <a:rPr lang="en-GB" sz="3200" dirty="0">
                <a:latin typeface="Calibri" panose="020F0502020204030204" pitchFamily="34" charset="0"/>
                <a:cs typeface="Calibri" panose="020F0502020204030204" pitchFamily="34" charset="0"/>
              </a:rPr>
              <a:t>Two RCT found no notable difference in treatment emergent AE between </a:t>
            </a:r>
            <a:r>
              <a:rPr lang="en-GB" sz="3200" dirty="0" err="1">
                <a:latin typeface="Calibri" panose="020F0502020204030204" pitchFamily="34" charset="0"/>
                <a:cs typeface="Calibri" panose="020F0502020204030204" pitchFamily="34" charset="0"/>
              </a:rPr>
              <a:t>brexpriprazole</a:t>
            </a:r>
            <a:r>
              <a:rPr lang="en-GB" sz="3200" dirty="0">
                <a:latin typeface="Calibri" panose="020F0502020204030204" pitchFamily="34" charset="0"/>
                <a:cs typeface="Calibri" panose="020F0502020204030204" pitchFamily="34" charset="0"/>
              </a:rPr>
              <a:t> and placebo.</a:t>
            </a:r>
            <a:r>
              <a:rPr lang="en-US" sz="3200" baseline="30000" dirty="0">
                <a:latin typeface="Calibri" panose="020F0502020204030204" pitchFamily="34" charset="0"/>
                <a:cs typeface="Calibri" panose="020F0502020204030204" pitchFamily="34" charset="0"/>
              </a:rPr>
              <a:t>93, level I</a:t>
            </a:r>
            <a:endParaRPr lang="en-MY" sz="2800" baseline="30000" dirty="0">
              <a:latin typeface="Calibri" panose="020F0502020204030204" pitchFamily="34" charset="0"/>
              <a:cs typeface="Calibri" panose="020F0502020204030204" pitchFamily="34" charset="0"/>
            </a:endParaRPr>
          </a:p>
          <a:p>
            <a:endParaRPr lang="en-GB" sz="3200" dirty="0"/>
          </a:p>
        </p:txBody>
      </p:sp>
      <p:grpSp>
        <p:nvGrpSpPr>
          <p:cNvPr id="4" name="Group 3">
            <a:extLst>
              <a:ext uri="{FF2B5EF4-FFF2-40B4-BE49-F238E27FC236}">
                <a16:creationId xmlns:a16="http://schemas.microsoft.com/office/drawing/2014/main" id="{C4B246C5-AF52-4ABD-8B00-EE8483C009C8}"/>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C26DB5BF-F95E-40F6-8ABC-08ECABC03EB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E384AE9-6BFC-4717-AF9D-A12C0AEBDCD0}"/>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4691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F95D2-9C05-4944-93CD-39B1B79D9270}"/>
              </a:ext>
            </a:extLst>
          </p:cNvPr>
          <p:cNvSpPr>
            <a:spLocks noGrp="1"/>
          </p:cNvSpPr>
          <p:nvPr>
            <p:ph type="title"/>
          </p:nvPr>
        </p:nvSpPr>
        <p:spPr>
          <a:xfrm>
            <a:off x="701040" y="281126"/>
            <a:ext cx="8596668" cy="1320800"/>
          </a:xfrm>
        </p:spPr>
        <p:txBody>
          <a:bodyPr>
            <a:normAutofit/>
          </a:bodyPr>
          <a:lstStyle/>
          <a:p>
            <a:r>
              <a:rPr lang="en-GB" sz="4000" b="1" dirty="0">
                <a:solidFill>
                  <a:schemeClr val="accent1">
                    <a:lumMod val="75000"/>
                  </a:schemeClr>
                </a:solidFill>
              </a:rPr>
              <a:t>Behavioural and Psychological Symptoms (BPSD)</a:t>
            </a:r>
          </a:p>
        </p:txBody>
      </p:sp>
      <p:grpSp>
        <p:nvGrpSpPr>
          <p:cNvPr id="4" name="Group 3">
            <a:extLst>
              <a:ext uri="{FF2B5EF4-FFF2-40B4-BE49-F238E27FC236}">
                <a16:creationId xmlns:a16="http://schemas.microsoft.com/office/drawing/2014/main" id="{5682C1F2-BB8A-4308-8B03-C7D11B86B061}"/>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EB26F596-F81C-4EDD-9A5B-E5662799EC44}"/>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D18C8DA-301B-4783-8AFA-5A708B6D4F1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9" name="Content Placeholder 8" descr="Text&#10;&#10;Description automatically generated">
            <a:extLst>
              <a:ext uri="{FF2B5EF4-FFF2-40B4-BE49-F238E27FC236}">
                <a16:creationId xmlns:a16="http://schemas.microsoft.com/office/drawing/2014/main" id="{88C08A82-524E-43E8-AB77-3CA23F276F79}"/>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1045" t="4132" r="1043" b="996"/>
          <a:stretch/>
        </p:blipFill>
        <p:spPr>
          <a:xfrm>
            <a:off x="878089" y="1678982"/>
            <a:ext cx="9676660" cy="44562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29178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F95D2-9C05-4944-93CD-39B1B79D9270}"/>
              </a:ext>
            </a:extLst>
          </p:cNvPr>
          <p:cNvSpPr>
            <a:spLocks noGrp="1"/>
          </p:cNvSpPr>
          <p:nvPr>
            <p:ph type="title"/>
          </p:nvPr>
        </p:nvSpPr>
        <p:spPr>
          <a:xfrm>
            <a:off x="695089" y="271144"/>
            <a:ext cx="8596668" cy="1320800"/>
          </a:xfrm>
        </p:spPr>
        <p:txBody>
          <a:bodyPr>
            <a:normAutofit fontScale="90000"/>
          </a:bodyPr>
          <a:lstStyle/>
          <a:p>
            <a:r>
              <a:rPr lang="en-GB" sz="4000" b="1" dirty="0">
                <a:solidFill>
                  <a:schemeClr val="accent1">
                    <a:lumMod val="75000"/>
                  </a:schemeClr>
                </a:solidFill>
              </a:rPr>
              <a:t>Behavioural and Psychological Symptoms (BPSD) - RECOMMENDATIONS</a:t>
            </a:r>
          </a:p>
        </p:txBody>
      </p:sp>
      <p:grpSp>
        <p:nvGrpSpPr>
          <p:cNvPr id="4" name="Group 3">
            <a:extLst>
              <a:ext uri="{FF2B5EF4-FFF2-40B4-BE49-F238E27FC236}">
                <a16:creationId xmlns:a16="http://schemas.microsoft.com/office/drawing/2014/main" id="{CD5D45C6-E028-4C72-9860-D6EF7BC9690B}"/>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BFB1B8F6-8FD1-46B9-BEFF-2D37671D5FCF}"/>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509410F2-204D-47D5-A1C5-CC048FCB5FF5}"/>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1" name="Content Placeholder 10" descr="Graphical user interface, text, application&#10;&#10;Description automatically generated">
            <a:extLst>
              <a:ext uri="{FF2B5EF4-FFF2-40B4-BE49-F238E27FC236}">
                <a16:creationId xmlns:a16="http://schemas.microsoft.com/office/drawing/2014/main" id="{22227343-F9DB-49BC-A57B-148F8E0C87C6}"/>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l="662" t="3119" r="1815" b="3559"/>
          <a:stretch/>
        </p:blipFill>
        <p:spPr>
          <a:xfrm>
            <a:off x="967667" y="1591944"/>
            <a:ext cx="9259409" cy="469628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401840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7D5C-7508-4714-A16C-11E0EB6AF6E4}"/>
              </a:ext>
            </a:extLst>
          </p:cNvPr>
          <p:cNvSpPr>
            <a:spLocks noGrp="1"/>
          </p:cNvSpPr>
          <p:nvPr>
            <p:ph type="title"/>
          </p:nvPr>
        </p:nvSpPr>
        <p:spPr>
          <a:xfrm>
            <a:off x="677334" y="405413"/>
            <a:ext cx="9059489" cy="1320800"/>
          </a:xfrm>
        </p:spPr>
        <p:txBody>
          <a:bodyPr>
            <a:normAutofit/>
          </a:bodyPr>
          <a:lstStyle/>
          <a:p>
            <a:r>
              <a:rPr lang="en-MY" sz="4000" b="1" dirty="0">
                <a:solidFill>
                  <a:schemeClr val="accent1">
                    <a:lumMod val="75000"/>
                  </a:schemeClr>
                </a:solidFill>
              </a:rPr>
              <a:t>Potentially Inappropriate Prescription (PIP)</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F484C62-16FB-4D63-B224-46B97F23C129}"/>
              </a:ext>
            </a:extLst>
          </p:cNvPr>
          <p:cNvSpPr>
            <a:spLocks noGrp="1"/>
          </p:cNvSpPr>
          <p:nvPr>
            <p:ph idx="1"/>
          </p:nvPr>
        </p:nvSpPr>
        <p:spPr>
          <a:xfrm>
            <a:off x="677334" y="1933906"/>
            <a:ext cx="8596668" cy="3880773"/>
          </a:xfrm>
        </p:spPr>
        <p:txBody>
          <a:bodyPr>
            <a:normAutofit/>
          </a:bodyPr>
          <a:lstStyle/>
          <a:p>
            <a:pPr algn="just">
              <a:lnSpc>
                <a:spcPct val="120000"/>
              </a:lnSpc>
              <a:spcBef>
                <a:spcPts val="0"/>
              </a:spcBef>
            </a:pPr>
            <a:r>
              <a:rPr lang="en-MY" sz="2800" dirty="0">
                <a:latin typeface="Calibri" panose="020F0502020204030204" pitchFamily="34" charset="0"/>
                <a:cs typeface="Calibri" panose="020F0502020204030204" pitchFamily="34" charset="0"/>
              </a:rPr>
              <a:t>Medications with high anticholinergic burden (ACB) which cause negative outcomes in patients.</a:t>
            </a:r>
          </a:p>
          <a:p>
            <a:pPr algn="just">
              <a:lnSpc>
                <a:spcPct val="120000"/>
              </a:lnSpc>
              <a:spcBef>
                <a:spcPts val="0"/>
              </a:spcBef>
            </a:pPr>
            <a:endParaRPr lang="en-MY" sz="2800" dirty="0">
              <a:latin typeface="Calibri" panose="020F0502020204030204" pitchFamily="34" charset="0"/>
              <a:cs typeface="Calibri" panose="020F0502020204030204" pitchFamily="34" charset="0"/>
            </a:endParaRPr>
          </a:p>
          <a:p>
            <a:pPr algn="just">
              <a:lnSpc>
                <a:spcPct val="120000"/>
              </a:lnSpc>
              <a:spcBef>
                <a:spcPts val="0"/>
              </a:spcBef>
            </a:pPr>
            <a:r>
              <a:rPr lang="en-US" sz="2800" dirty="0">
                <a:latin typeface="Calibri" panose="020F0502020204030204" pitchFamily="34" charset="0"/>
                <a:cs typeface="Calibri" panose="020F0502020204030204" pitchFamily="34" charset="0"/>
              </a:rPr>
              <a:t>American Geriatric Society on Beer’s criteria consider PIPs as best avoided by older adults in most circumstances or under specific situations e.g., in certain diseases or conditions.</a:t>
            </a:r>
            <a:r>
              <a:rPr lang="en-US" sz="2800" baseline="30000" dirty="0">
                <a:latin typeface="Calibri" panose="020F0502020204030204" pitchFamily="34" charset="0"/>
                <a:cs typeface="Calibri" panose="020F0502020204030204" pitchFamily="34" charset="0"/>
              </a:rPr>
              <a:t>99, level III</a:t>
            </a:r>
          </a:p>
          <a:p>
            <a:endParaRPr lang="en-GB" dirty="0"/>
          </a:p>
        </p:txBody>
      </p:sp>
      <p:grpSp>
        <p:nvGrpSpPr>
          <p:cNvPr id="4" name="Group 3">
            <a:extLst>
              <a:ext uri="{FF2B5EF4-FFF2-40B4-BE49-F238E27FC236}">
                <a16:creationId xmlns:a16="http://schemas.microsoft.com/office/drawing/2014/main" id="{9056C567-31A9-4702-A75A-B78FF839E44F}"/>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AC46B5A4-CAF9-4FB8-9124-7EA4CAF0D5E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CC3FDC6C-C30A-421F-B252-D5363C8E83A5}"/>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1825FDC3-1D7D-4B38-96F1-00B2595D45DA}"/>
              </a:ext>
            </a:extLst>
          </p:cNvPr>
          <p:cNvSpPr txBox="1"/>
          <p:nvPr/>
        </p:nvSpPr>
        <p:spPr>
          <a:xfrm>
            <a:off x="340031" y="6216144"/>
            <a:ext cx="8596668" cy="461665"/>
          </a:xfrm>
          <a:prstGeom prst="rect">
            <a:avLst/>
          </a:prstGeom>
          <a:noFill/>
        </p:spPr>
        <p:txBody>
          <a:bodyPr wrap="square" rtlCol="0">
            <a:spAutoFit/>
          </a:bodyPr>
          <a:lstStyle/>
          <a:p>
            <a:pPr marL="342900" indent="-342900" algn="just">
              <a:buFont typeface="+mj-lt"/>
              <a:buAutoNum type="arabicPeriod" startAt="99"/>
            </a:pPr>
            <a:r>
              <a:rPr lang="en-US" sz="1200" dirty="0">
                <a:latin typeface="Calibri" panose="020F0502020204030204" pitchFamily="34" charset="0"/>
                <a:cs typeface="Calibri" panose="020F0502020204030204" pitchFamily="34" charset="0"/>
              </a:rPr>
              <a:t>American Geriatrics Society. American Geriatrics Society 2019 Updated AGS Beers Criteria® for Potentially Inappropriate Medication Use in Older Adults. Journal of the American Geriatrics Society. 2019;67(4):674-94.</a:t>
            </a:r>
          </a:p>
        </p:txBody>
      </p:sp>
    </p:spTree>
    <p:extLst>
      <p:ext uri="{BB962C8B-B14F-4D97-AF65-F5344CB8AC3E}">
        <p14:creationId xmlns:p14="http://schemas.microsoft.com/office/powerpoint/2010/main" val="31027013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descr="Table&#10;&#10;Description automatically generated">
            <a:extLst>
              <a:ext uri="{FF2B5EF4-FFF2-40B4-BE49-F238E27FC236}">
                <a16:creationId xmlns:a16="http://schemas.microsoft.com/office/drawing/2014/main" id="{F5FD24F8-C7C4-4909-A83C-CF07658BD04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73383" y="155838"/>
            <a:ext cx="7000112" cy="6574964"/>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58289B07-220E-43C9-B0BD-CE0C5148C98B}"/>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A8739201-155F-4693-8C97-E60007E69653}"/>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79A4272-FD27-43C5-8970-BBBD31AC3466}"/>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
        <p:nvSpPr>
          <p:cNvPr id="3" name="TextBox 2">
            <a:extLst>
              <a:ext uri="{FF2B5EF4-FFF2-40B4-BE49-F238E27FC236}">
                <a16:creationId xmlns:a16="http://schemas.microsoft.com/office/drawing/2014/main" id="{4E7F100C-C1C3-4F38-AF62-6186EF493617}"/>
              </a:ext>
            </a:extLst>
          </p:cNvPr>
          <p:cNvSpPr txBox="1"/>
          <p:nvPr/>
        </p:nvSpPr>
        <p:spPr>
          <a:xfrm>
            <a:off x="319595" y="435006"/>
            <a:ext cx="738664" cy="2632684"/>
          </a:xfrm>
          <a:prstGeom prst="rect">
            <a:avLst/>
          </a:prstGeom>
          <a:noFill/>
        </p:spPr>
        <p:txBody>
          <a:bodyPr vert="vert270" wrap="square" rtlCol="0">
            <a:spAutoFit/>
          </a:bodyPr>
          <a:lstStyle/>
          <a:p>
            <a:r>
              <a:rPr lang="en-MY" sz="3600" b="1" dirty="0">
                <a:solidFill>
                  <a:schemeClr val="accent1">
                    <a:lumMod val="75000"/>
                  </a:schemeClr>
                </a:solidFill>
              </a:rPr>
              <a:t>Appendix 9</a:t>
            </a:r>
          </a:p>
        </p:txBody>
      </p:sp>
    </p:spTree>
    <p:extLst>
      <p:ext uri="{BB962C8B-B14F-4D97-AF65-F5344CB8AC3E}">
        <p14:creationId xmlns:p14="http://schemas.microsoft.com/office/powerpoint/2010/main" val="5670710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7D5C-7508-4714-A16C-11E0EB6AF6E4}"/>
              </a:ext>
            </a:extLst>
          </p:cNvPr>
          <p:cNvSpPr>
            <a:spLocks noGrp="1"/>
          </p:cNvSpPr>
          <p:nvPr>
            <p:ph type="title"/>
          </p:nvPr>
        </p:nvSpPr>
        <p:spPr>
          <a:xfrm>
            <a:off x="677334" y="414291"/>
            <a:ext cx="8596668" cy="1320800"/>
          </a:xfrm>
        </p:spPr>
        <p:txBody>
          <a:bodyPr>
            <a:normAutofit/>
          </a:bodyPr>
          <a:lstStyle/>
          <a:p>
            <a:r>
              <a:rPr lang="en-MY" sz="4000" b="1" dirty="0">
                <a:solidFill>
                  <a:schemeClr val="accent1">
                    <a:lumMod val="75000"/>
                  </a:schemeClr>
                </a:solidFill>
              </a:rPr>
              <a:t>Potentially Inappropriate Prescription (PIP)</a:t>
            </a:r>
            <a:r>
              <a:rPr lang="en-MY" sz="2400" b="1" dirty="0">
                <a:solidFill>
                  <a:schemeClr val="accent1">
                    <a:lumMod val="75000"/>
                  </a:schemeClr>
                </a:solidFill>
              </a:rPr>
              <a:t>-2</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F484C62-16FB-4D63-B224-46B97F23C129}"/>
              </a:ext>
            </a:extLst>
          </p:cNvPr>
          <p:cNvSpPr>
            <a:spLocks noGrp="1"/>
          </p:cNvSpPr>
          <p:nvPr>
            <p:ph idx="1"/>
          </p:nvPr>
        </p:nvSpPr>
        <p:spPr>
          <a:xfrm>
            <a:off x="677334" y="2125670"/>
            <a:ext cx="8596668" cy="3880773"/>
          </a:xfrm>
        </p:spPr>
        <p:txBody>
          <a:bodyPr>
            <a:normAutofit/>
          </a:bodyPr>
          <a:lstStyle/>
          <a:p>
            <a:pPr algn="just">
              <a:lnSpc>
                <a:spcPct val="110000"/>
              </a:lnSpc>
              <a:spcBef>
                <a:spcPts val="0"/>
              </a:spcBef>
            </a:pPr>
            <a:r>
              <a:rPr lang="en-GB" sz="3200" dirty="0">
                <a:latin typeface="Calibri" panose="020F0502020204030204" pitchFamily="34" charset="0"/>
                <a:cs typeface="Calibri" panose="020F0502020204030204" pitchFamily="34" charset="0"/>
              </a:rPr>
              <a:t>Prevalence</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A SR of 26 studies found &gt;&gt;&gt; range of 13 - 74% for PWD.</a:t>
            </a:r>
            <a:r>
              <a:rPr lang="en-US" sz="2800" baseline="30000" dirty="0">
                <a:latin typeface="Calibri" panose="020F0502020204030204" pitchFamily="34" charset="0"/>
                <a:cs typeface="Calibri" panose="020F0502020204030204" pitchFamily="34" charset="0"/>
              </a:rPr>
              <a:t>100, level II-2</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meta-analysis, lower prevalence in PWD living in the community compared with those in nursing homes and specialized care homes</a:t>
            </a:r>
            <a:r>
              <a:rPr lang="en-US" sz="2800" baseline="30000" dirty="0">
                <a:latin typeface="Calibri" panose="020F0502020204030204" pitchFamily="34" charset="0"/>
                <a:cs typeface="Calibri" panose="020F0502020204030204" pitchFamily="34" charset="0"/>
              </a:rPr>
              <a:t>101, level II-2</a:t>
            </a:r>
          </a:p>
          <a:p>
            <a:pPr lvl="1"/>
            <a:endParaRPr lang="en-US" dirty="0"/>
          </a:p>
        </p:txBody>
      </p:sp>
      <p:grpSp>
        <p:nvGrpSpPr>
          <p:cNvPr id="4" name="Group 3">
            <a:extLst>
              <a:ext uri="{FF2B5EF4-FFF2-40B4-BE49-F238E27FC236}">
                <a16:creationId xmlns:a16="http://schemas.microsoft.com/office/drawing/2014/main" id="{CA9C0BAC-F704-4013-A191-2893AD31E721}"/>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4D9F217-D3AB-4D0F-BEAA-98EF3075CD34}"/>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EB4E0EE2-08A2-4FD0-8DAE-8BFB6DBB7DD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8DE37506-D420-4C28-B450-84328F9C830F}"/>
              </a:ext>
            </a:extLst>
          </p:cNvPr>
          <p:cNvSpPr txBox="1"/>
          <p:nvPr/>
        </p:nvSpPr>
        <p:spPr>
          <a:xfrm>
            <a:off x="340031" y="5980279"/>
            <a:ext cx="8596668" cy="769441"/>
          </a:xfrm>
          <a:prstGeom prst="rect">
            <a:avLst/>
          </a:prstGeom>
          <a:noFill/>
        </p:spPr>
        <p:txBody>
          <a:bodyPr wrap="square" rtlCol="0">
            <a:spAutoFit/>
          </a:bodyPr>
          <a:lstStyle/>
          <a:p>
            <a:pPr marL="342900" indent="-342900" algn="just">
              <a:buFont typeface="+mj-lt"/>
              <a:buAutoNum type="arabicPeriod" startAt="100"/>
            </a:pPr>
            <a:r>
              <a:rPr lang="en-US" sz="1100" dirty="0" err="1">
                <a:latin typeface="Calibri" panose="020F0502020204030204" pitchFamily="34" charset="0"/>
                <a:cs typeface="Calibri" panose="020F0502020204030204" pitchFamily="34" charset="0"/>
              </a:rPr>
              <a:t>Hukins</a:t>
            </a:r>
            <a:r>
              <a:rPr lang="en-US" sz="1100" dirty="0">
                <a:latin typeface="Calibri" panose="020F0502020204030204" pitchFamily="34" charset="0"/>
                <a:cs typeface="Calibri" panose="020F0502020204030204" pitchFamily="34" charset="0"/>
              </a:rPr>
              <a:t> D, Macleod U, Boland JW. Identifying potentially inappropriate prescribing in older people with dementia: a systematic review. European journal of clinical pharmacology. 2019;75(4):467-81.</a:t>
            </a:r>
          </a:p>
          <a:p>
            <a:pPr marL="342900" indent="-342900" algn="just">
              <a:buFont typeface="+mj-lt"/>
              <a:buAutoNum type="arabicPeriod" startAt="100"/>
            </a:pPr>
            <a:r>
              <a:rPr lang="en-US" sz="1100" dirty="0">
                <a:latin typeface="Calibri" panose="020F0502020204030204" pitchFamily="34" charset="0"/>
                <a:cs typeface="Calibri" panose="020F0502020204030204" pitchFamily="34" charset="0"/>
              </a:rPr>
              <a:t>Delgado J, Bowman K, Clare L. Potentially inappropriate prescribing in dementia: a state-of-the-art review since 2007. BMJ open. 2020;10:e029172.</a:t>
            </a:r>
          </a:p>
        </p:txBody>
      </p:sp>
    </p:spTree>
    <p:extLst>
      <p:ext uri="{BB962C8B-B14F-4D97-AF65-F5344CB8AC3E}">
        <p14:creationId xmlns:p14="http://schemas.microsoft.com/office/powerpoint/2010/main" val="12203051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7D5C-7508-4714-A16C-11E0EB6AF6E4}"/>
              </a:ext>
            </a:extLst>
          </p:cNvPr>
          <p:cNvSpPr>
            <a:spLocks noGrp="1"/>
          </p:cNvSpPr>
          <p:nvPr>
            <p:ph type="title"/>
          </p:nvPr>
        </p:nvSpPr>
        <p:spPr>
          <a:xfrm>
            <a:off x="677334" y="449801"/>
            <a:ext cx="8596668" cy="1320800"/>
          </a:xfrm>
        </p:spPr>
        <p:txBody>
          <a:bodyPr>
            <a:normAutofit/>
          </a:bodyPr>
          <a:lstStyle/>
          <a:p>
            <a:r>
              <a:rPr lang="en-MY" sz="4000" b="1" dirty="0">
                <a:solidFill>
                  <a:schemeClr val="accent1">
                    <a:lumMod val="75000"/>
                  </a:schemeClr>
                </a:solidFill>
              </a:rPr>
              <a:t>Potentially Inappropriate Prescription (PIP)</a:t>
            </a:r>
            <a:r>
              <a:rPr lang="en-MY" sz="2400" b="1" dirty="0">
                <a:solidFill>
                  <a:schemeClr val="accent1">
                    <a:lumMod val="75000"/>
                  </a:schemeClr>
                </a:solidFill>
              </a:rPr>
              <a:t>-3</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F484C62-16FB-4D63-B224-46B97F23C129}"/>
              </a:ext>
            </a:extLst>
          </p:cNvPr>
          <p:cNvSpPr>
            <a:spLocks noGrp="1"/>
          </p:cNvSpPr>
          <p:nvPr>
            <p:ph idx="1"/>
          </p:nvPr>
        </p:nvSpPr>
        <p:spPr>
          <a:xfrm>
            <a:off x="677334" y="2160589"/>
            <a:ext cx="8901672" cy="3880773"/>
          </a:xfrm>
        </p:spPr>
        <p:txBody>
          <a:bodyPr>
            <a:normAutofit/>
          </a:bodyPr>
          <a:lstStyle/>
          <a:p>
            <a:pPr algn="just"/>
            <a:r>
              <a:rPr lang="en-US" sz="3200" dirty="0">
                <a:latin typeface="Calibri" panose="020F0502020204030204" pitchFamily="34" charset="0"/>
                <a:cs typeface="Calibri" panose="020F0502020204030204" pitchFamily="34" charset="0"/>
              </a:rPr>
              <a:t>A cross sectional study showed average ACB score of &gt;3 in the first three months of </a:t>
            </a:r>
            <a:r>
              <a:rPr lang="en-US" sz="3200" dirty="0" err="1">
                <a:latin typeface="Calibri" panose="020F0502020204030204" pitchFamily="34" charset="0"/>
                <a:cs typeface="Calibri" panose="020F0502020204030204" pitchFamily="34" charset="0"/>
              </a:rPr>
              <a:t>AChEI</a:t>
            </a:r>
            <a:r>
              <a:rPr lang="en-US" sz="3200" dirty="0">
                <a:latin typeface="Calibri" panose="020F0502020204030204" pitchFamily="34" charset="0"/>
                <a:cs typeface="Calibri" panose="020F0502020204030204" pitchFamily="34" charset="0"/>
              </a:rPr>
              <a:t> initiation led to increased risk of:</a:t>
            </a:r>
            <a:r>
              <a:rPr lang="en-US" sz="3200" baseline="30000" dirty="0">
                <a:latin typeface="Calibri" panose="020F0502020204030204" pitchFamily="34" charset="0"/>
                <a:cs typeface="Calibri" panose="020F0502020204030204" pitchFamily="34" charset="0"/>
              </a:rPr>
              <a:t>101, level III</a:t>
            </a:r>
            <a:endParaRPr lang="en-US" sz="3200" dirty="0">
              <a:latin typeface="Calibri" panose="020F0502020204030204" pitchFamily="34" charset="0"/>
              <a:cs typeface="Calibri" panose="020F0502020204030204" pitchFamily="34" charset="0"/>
            </a:endParaRP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treatment modification at one year (HR=1.12, 95% CI 1.02 to 1.24)</a:t>
            </a: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delirium at one year (HR=1.52, CI 1.17 to 1.96)</a:t>
            </a: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mortality at two years (HR=1.23, CI 1.06 to 1.41)</a:t>
            </a:r>
          </a:p>
          <a:p>
            <a:endParaRPr lang="en-GB"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CDD540B0-4F8C-4F60-817B-F6F5B906D267}"/>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136C2B07-F707-4571-99A1-404339647D2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86D9EA9C-01A5-4786-A220-A70360DFFD98}"/>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51940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p:txBody>
          <a:bodyPr>
            <a:normAutofit/>
          </a:bodyPr>
          <a:lstStyle/>
          <a:p>
            <a:r>
              <a:rPr lang="en-MY" sz="4400" b="1" dirty="0">
                <a:solidFill>
                  <a:schemeClr val="accent1">
                    <a:lumMod val="75000"/>
                  </a:schemeClr>
                </a:solidFill>
                <a:cs typeface="Aharoni" panose="02010803020104030203" pitchFamily="2" charset="-79"/>
              </a:rPr>
              <a:t>Glimpse at MOH Formulary</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766656"/>
            <a:ext cx="8596668" cy="4274707"/>
          </a:xfrm>
        </p:spPr>
        <p:txBody>
          <a:bodyPr>
            <a:normAutofit fontScale="92500" lnSpcReduction="20000"/>
          </a:bodyPr>
          <a:lstStyle/>
          <a:p>
            <a:r>
              <a:rPr lang="en-MY" sz="3300" dirty="0">
                <a:latin typeface="Calibri" panose="020F0502020204030204" pitchFamily="34" charset="0"/>
                <a:cs typeface="Calibri" panose="020F0502020204030204" pitchFamily="34" charset="0"/>
              </a:rPr>
              <a:t>Donepezil</a:t>
            </a:r>
          </a:p>
          <a:p>
            <a:pPr marL="812800" lvl="1" indent="-457200">
              <a:buFont typeface="Wingdings" panose="05000000000000000000" pitchFamily="2" charset="2"/>
              <a:buChar char="Ø"/>
            </a:pPr>
            <a:r>
              <a:rPr lang="en-MY" sz="2800" dirty="0">
                <a:latin typeface="Calibri" panose="020F0502020204030204" pitchFamily="34" charset="0"/>
                <a:cs typeface="Calibri" panose="020F0502020204030204" pitchFamily="34" charset="0"/>
              </a:rPr>
              <a:t>Alzheimer's Dementia</a:t>
            </a:r>
          </a:p>
          <a:p>
            <a:pPr marL="457200" lvl="1" indent="0">
              <a:buNone/>
            </a:pPr>
            <a:endParaRPr lang="en-MY" sz="2800" dirty="0">
              <a:latin typeface="Calibri" panose="020F0502020204030204" pitchFamily="34" charset="0"/>
              <a:cs typeface="Calibri" panose="020F0502020204030204" pitchFamily="34" charset="0"/>
            </a:endParaRPr>
          </a:p>
          <a:p>
            <a:r>
              <a:rPr lang="en-GB" sz="3300" dirty="0">
                <a:latin typeface="Calibri" panose="020F0502020204030204" pitchFamily="34" charset="0"/>
                <a:cs typeface="Calibri" panose="020F0502020204030204" pitchFamily="34" charset="0"/>
              </a:rPr>
              <a:t>Rivastigmine</a:t>
            </a:r>
          </a:p>
          <a:p>
            <a:pPr marL="812800" lvl="1" indent="-457200">
              <a:buFont typeface="Wingdings" panose="05000000000000000000" pitchFamily="2" charset="2"/>
              <a:buChar char="Ø"/>
            </a:pPr>
            <a:r>
              <a:rPr lang="en-MY" sz="2800" dirty="0">
                <a:latin typeface="Calibri" panose="020F0502020204030204" pitchFamily="34" charset="0"/>
                <a:cs typeface="Calibri" panose="020F0502020204030204" pitchFamily="34" charset="0"/>
              </a:rPr>
              <a:t>Alzheimer's Dementia</a:t>
            </a:r>
          </a:p>
          <a:p>
            <a:pPr marL="812800" lvl="1" indent="-457200">
              <a:buFont typeface="Wingdings" panose="05000000000000000000" pitchFamily="2" charset="2"/>
              <a:buChar char="Ø"/>
            </a:pPr>
            <a:r>
              <a:rPr lang="en-GB" sz="2800" dirty="0">
                <a:latin typeface="Calibri" panose="020F0502020204030204" pitchFamily="34" charset="0"/>
                <a:cs typeface="Calibri" panose="020F0502020204030204" pitchFamily="34" charset="0"/>
              </a:rPr>
              <a:t>Parkinson’s Disease Dementia</a:t>
            </a:r>
          </a:p>
          <a:p>
            <a:pPr marL="457200" lvl="1" indent="0">
              <a:buNone/>
            </a:pPr>
            <a:endParaRPr lang="en-GB" sz="2800" dirty="0">
              <a:latin typeface="Calibri" panose="020F0502020204030204" pitchFamily="34" charset="0"/>
              <a:cs typeface="Calibri" panose="020F0502020204030204" pitchFamily="34" charset="0"/>
            </a:endParaRPr>
          </a:p>
          <a:p>
            <a:r>
              <a:rPr lang="en-GB" sz="3300" dirty="0">
                <a:latin typeface="Calibri" panose="020F0502020204030204" pitchFamily="34" charset="0"/>
                <a:cs typeface="Calibri" panose="020F0502020204030204" pitchFamily="34" charset="0"/>
              </a:rPr>
              <a:t>Memantine</a:t>
            </a:r>
          </a:p>
          <a:p>
            <a:pPr marL="812800" lvl="1" indent="-457200">
              <a:buFont typeface="Wingdings" panose="05000000000000000000" pitchFamily="2" charset="2"/>
              <a:buChar char="Ø"/>
            </a:pPr>
            <a:r>
              <a:rPr lang="en-MY" sz="2800" dirty="0">
                <a:latin typeface="Calibri" panose="020F0502020204030204" pitchFamily="34" charset="0"/>
                <a:cs typeface="Calibri" panose="020F0502020204030204" pitchFamily="34" charset="0"/>
              </a:rPr>
              <a:t>Alzheimer's Dementia</a:t>
            </a:r>
          </a:p>
          <a:p>
            <a:pPr lvl="1"/>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42379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7D5C-7508-4714-A16C-11E0EB6AF6E4}"/>
              </a:ext>
            </a:extLst>
          </p:cNvPr>
          <p:cNvSpPr>
            <a:spLocks noGrp="1"/>
          </p:cNvSpPr>
          <p:nvPr>
            <p:ph type="title"/>
          </p:nvPr>
        </p:nvSpPr>
        <p:spPr>
          <a:xfrm>
            <a:off x="838200" y="365125"/>
            <a:ext cx="10515600" cy="1616075"/>
          </a:xfrm>
        </p:spPr>
        <p:txBody>
          <a:bodyPr>
            <a:normAutofit/>
          </a:bodyPr>
          <a:lstStyle/>
          <a:p>
            <a:r>
              <a:rPr lang="en-MY" sz="4000" b="1" dirty="0">
                <a:solidFill>
                  <a:schemeClr val="accent1">
                    <a:lumMod val="75000"/>
                  </a:schemeClr>
                </a:solidFill>
              </a:rPr>
              <a:t>Potentially Inappropriate Prescription (PIP) - RECOMMENDATIONS</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F484C62-16FB-4D63-B224-46B97F23C129}"/>
              </a:ext>
            </a:extLst>
          </p:cNvPr>
          <p:cNvSpPr>
            <a:spLocks noGrp="1"/>
          </p:cNvSpPr>
          <p:nvPr>
            <p:ph idx="1"/>
          </p:nvPr>
        </p:nvSpPr>
        <p:spPr>
          <a:xfrm>
            <a:off x="838200" y="2141537"/>
            <a:ext cx="8980503" cy="4351338"/>
          </a:xfrm>
        </p:spPr>
        <p:txBody>
          <a:bodyPr/>
          <a:lstStyle/>
          <a:p>
            <a:pPr algn="just"/>
            <a:r>
              <a:rPr lang="en-US" sz="3200" dirty="0">
                <a:latin typeface="Calibri" panose="020F0502020204030204" pitchFamily="34" charset="0"/>
                <a:cs typeface="Calibri" panose="020F0502020204030204" pitchFamily="34" charset="0"/>
              </a:rPr>
              <a:t>NICE recommends minimizing use of high ACB related medications and to look for alternatives whenever possible.</a:t>
            </a:r>
            <a:r>
              <a:rPr lang="en-US" sz="3200" baseline="30000" dirty="0">
                <a:latin typeface="Calibri" panose="020F0502020204030204" pitchFamily="34" charset="0"/>
                <a:cs typeface="Calibri" panose="020F0502020204030204" pitchFamily="34" charset="0"/>
              </a:rPr>
              <a:t>42</a:t>
            </a:r>
            <a:endParaRPr lang="en-US" sz="3200" dirty="0">
              <a:latin typeface="Calibri" panose="020F0502020204030204" pitchFamily="34" charset="0"/>
              <a:cs typeface="Calibri" panose="020F0502020204030204" pitchFamily="34" charset="0"/>
            </a:endParaRPr>
          </a:p>
          <a:p>
            <a:endParaRPr lang="en-US" sz="2800" dirty="0"/>
          </a:p>
          <a:p>
            <a:endParaRPr lang="en-GB" dirty="0"/>
          </a:p>
        </p:txBody>
      </p:sp>
      <p:pic>
        <p:nvPicPr>
          <p:cNvPr id="7" name="Picture 6" descr="Text&#10;&#10;Description automatically generated">
            <a:extLst>
              <a:ext uri="{FF2B5EF4-FFF2-40B4-BE49-F238E27FC236}">
                <a16:creationId xmlns:a16="http://schemas.microsoft.com/office/drawing/2014/main" id="{9AA8EDD6-12C0-4ABC-9F5E-08B615A11F1A}"/>
              </a:ext>
            </a:extLst>
          </p:cNvPr>
          <p:cNvPicPr>
            <a:picLocks noChangeAspect="1"/>
          </p:cNvPicPr>
          <p:nvPr/>
        </p:nvPicPr>
        <p:blipFill rotWithShape="1">
          <a:blip r:embed="rId2">
            <a:extLst>
              <a:ext uri="{28A0092B-C50C-407E-A947-70E740481C1C}">
                <a14:useLocalDpi xmlns:a14="http://schemas.microsoft.com/office/drawing/2010/main" val="0"/>
              </a:ext>
            </a:extLst>
          </a:blip>
          <a:srcRect t="2894" r="853"/>
          <a:stretch/>
        </p:blipFill>
        <p:spPr>
          <a:xfrm>
            <a:off x="598651" y="3906175"/>
            <a:ext cx="10214351" cy="2063480"/>
          </a:xfrm>
          <a:prstGeom prst="rect">
            <a:avLst/>
          </a:prstGeom>
          <a:ln>
            <a:noFill/>
          </a:ln>
          <a:effectLst>
            <a:outerShdw blurRad="292100" dist="139700" dir="2700000" algn="tl" rotWithShape="0">
              <a:srgbClr val="333333">
                <a:alpha val="65000"/>
              </a:srgbClr>
            </a:outerShdw>
          </a:effectLst>
        </p:spPr>
      </p:pic>
      <p:grpSp>
        <p:nvGrpSpPr>
          <p:cNvPr id="5" name="Group 4">
            <a:extLst>
              <a:ext uri="{FF2B5EF4-FFF2-40B4-BE49-F238E27FC236}">
                <a16:creationId xmlns:a16="http://schemas.microsoft.com/office/drawing/2014/main" id="{B855C3F5-145B-4AA5-83C5-CD562BA6387A}"/>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AB252CF1-418E-4DAD-A355-94FB561B8CC2}"/>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388AD6E3-14F4-43A4-8304-205B821E763D}"/>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3910897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Table&#10;&#10;Description automatically generated">
            <a:extLst>
              <a:ext uri="{FF2B5EF4-FFF2-40B4-BE49-F238E27FC236}">
                <a16:creationId xmlns:a16="http://schemas.microsoft.com/office/drawing/2014/main" id="{EB40DB67-D9A5-4967-BD4D-8F243122673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478"/>
          <a:stretch/>
        </p:blipFill>
        <p:spPr>
          <a:xfrm>
            <a:off x="3568823" y="244284"/>
            <a:ext cx="4580127" cy="6365142"/>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8B8CAE26-4FBC-4FE5-8223-6C0CB1B1FFC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662D2D86-EFF8-442E-8670-33EA162816FB}"/>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9C636464-73CB-4F17-BACC-4B02B893EAAC}"/>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7884DFC3-943E-4CBA-9E66-F444721C856B}"/>
              </a:ext>
            </a:extLst>
          </p:cNvPr>
          <p:cNvSpPr txBox="1"/>
          <p:nvPr/>
        </p:nvSpPr>
        <p:spPr>
          <a:xfrm>
            <a:off x="390617" y="248574"/>
            <a:ext cx="3178206" cy="646331"/>
          </a:xfrm>
          <a:prstGeom prst="rect">
            <a:avLst/>
          </a:prstGeom>
          <a:noFill/>
        </p:spPr>
        <p:txBody>
          <a:bodyPr vert="horz" wrap="square" rtlCol="0">
            <a:spAutoFit/>
          </a:bodyPr>
          <a:lstStyle/>
          <a:p>
            <a:r>
              <a:rPr lang="en-MY" sz="3600" b="1" dirty="0">
                <a:solidFill>
                  <a:schemeClr val="accent1">
                    <a:lumMod val="75000"/>
                  </a:schemeClr>
                </a:solidFill>
              </a:rPr>
              <a:t>Appendix 10</a:t>
            </a:r>
          </a:p>
        </p:txBody>
      </p:sp>
    </p:spTree>
    <p:extLst>
      <p:ext uri="{BB962C8B-B14F-4D97-AF65-F5344CB8AC3E}">
        <p14:creationId xmlns:p14="http://schemas.microsoft.com/office/powerpoint/2010/main" val="34606154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7D5C-7508-4714-A16C-11E0EB6AF6E4}"/>
              </a:ext>
            </a:extLst>
          </p:cNvPr>
          <p:cNvSpPr>
            <a:spLocks noGrp="1"/>
          </p:cNvSpPr>
          <p:nvPr>
            <p:ph type="title"/>
          </p:nvPr>
        </p:nvSpPr>
        <p:spPr>
          <a:xfrm>
            <a:off x="677334" y="414291"/>
            <a:ext cx="8596668" cy="1320800"/>
          </a:xfrm>
        </p:spPr>
        <p:txBody>
          <a:bodyPr>
            <a:normAutofit/>
          </a:bodyPr>
          <a:lstStyle/>
          <a:p>
            <a:r>
              <a:rPr lang="en-MY" sz="4000" b="1" dirty="0">
                <a:solidFill>
                  <a:schemeClr val="accent1">
                    <a:lumMod val="75000"/>
                  </a:schemeClr>
                </a:solidFill>
              </a:rPr>
              <a:t>TCM – </a:t>
            </a:r>
            <a:r>
              <a:rPr lang="en-MY" sz="4000" b="1" dirty="0" err="1">
                <a:solidFill>
                  <a:schemeClr val="accent1">
                    <a:lumMod val="75000"/>
                  </a:schemeClr>
                </a:solidFill>
              </a:rPr>
              <a:t>EGb</a:t>
            </a:r>
            <a:r>
              <a:rPr lang="en-MY" sz="4000" b="1" dirty="0">
                <a:solidFill>
                  <a:schemeClr val="accent1">
                    <a:lumMod val="75000"/>
                  </a:schemeClr>
                </a:solidFill>
              </a:rPr>
              <a:t> 761</a:t>
            </a:r>
            <a:endParaRPr lang="en-GB"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F484C62-16FB-4D63-B224-46B97F23C129}"/>
              </a:ext>
            </a:extLst>
          </p:cNvPr>
          <p:cNvSpPr>
            <a:spLocks noGrp="1"/>
          </p:cNvSpPr>
          <p:nvPr>
            <p:ph idx="1"/>
          </p:nvPr>
        </p:nvSpPr>
        <p:spPr>
          <a:xfrm>
            <a:off x="677334" y="1938345"/>
            <a:ext cx="8596668" cy="3880773"/>
          </a:xfrm>
        </p:spPr>
        <p:txBody>
          <a:bodyPr>
            <a:normAutofit lnSpcReduction="10000"/>
          </a:bodyPr>
          <a:lstStyle/>
          <a:p>
            <a:pPr algn="just"/>
            <a:r>
              <a:rPr lang="en-MY" sz="2800" dirty="0">
                <a:latin typeface="Calibri" panose="020F0502020204030204" pitchFamily="34" charset="0"/>
                <a:cs typeface="Calibri" panose="020F0502020204030204" pitchFamily="34" charset="0"/>
              </a:rPr>
              <a:t>In a meta-analysis on PWD, extract of Ginkgo biloba (EGb761) of 240 mg/day improved:</a:t>
            </a:r>
            <a:r>
              <a:rPr lang="en-MY" sz="2800" baseline="30000" dirty="0">
                <a:latin typeface="Calibri" panose="020F0502020204030204" pitchFamily="34" charset="0"/>
                <a:cs typeface="Calibri" panose="020F0502020204030204" pitchFamily="34" charset="0"/>
              </a:rPr>
              <a:t>103</a:t>
            </a:r>
            <a:endParaRPr lang="en-MY" sz="4400" baseline="30000" dirty="0">
              <a:latin typeface="Calibri" panose="020F0502020204030204" pitchFamily="34" charset="0"/>
              <a:cs typeface="Calibri" panose="020F0502020204030204" pitchFamily="34" charset="0"/>
            </a:endParaRPr>
          </a:p>
          <a:p>
            <a:pPr lvl="1" algn="just">
              <a:buFont typeface="Wingdings" panose="05000000000000000000" pitchFamily="2" charset="2"/>
              <a:buChar char="Ø"/>
            </a:pPr>
            <a:r>
              <a:rPr lang="en-MY" sz="2400" dirty="0">
                <a:latin typeface="Calibri" panose="020F0502020204030204" pitchFamily="34" charset="0"/>
                <a:cs typeface="Calibri" panose="020F0502020204030204" pitchFamily="34" charset="0"/>
              </a:rPr>
              <a:t>cognitive function (WMD= -3.19, 95% CI -3.56 to -2.83)</a:t>
            </a:r>
          </a:p>
          <a:p>
            <a:pPr lvl="1" algn="just">
              <a:buFont typeface="Wingdings" panose="05000000000000000000" pitchFamily="2" charset="2"/>
              <a:buChar char="Ø"/>
            </a:pPr>
            <a:r>
              <a:rPr lang="en-MY" sz="2400" dirty="0">
                <a:latin typeface="Calibri" panose="020F0502020204030204" pitchFamily="34" charset="0"/>
                <a:cs typeface="Calibri" panose="020F0502020204030204" pitchFamily="34" charset="0"/>
              </a:rPr>
              <a:t>ADL (SMD= -0.45, 95% CI -0.55 to -0.36)</a:t>
            </a:r>
          </a:p>
          <a:p>
            <a:pPr lvl="1" algn="just">
              <a:buFont typeface="Wingdings" panose="05000000000000000000" pitchFamily="2" charset="2"/>
              <a:buChar char="Ø"/>
            </a:pPr>
            <a:r>
              <a:rPr lang="en-MY" sz="2400" dirty="0">
                <a:latin typeface="Calibri" panose="020F0502020204030204" pitchFamily="34" charset="0"/>
                <a:cs typeface="Calibri" panose="020F0502020204030204" pitchFamily="34" charset="0"/>
              </a:rPr>
              <a:t>global assessment of change (OR=2.47, 95% CI 1.91 to 3.20) </a:t>
            </a:r>
          </a:p>
          <a:p>
            <a:pPr lvl="1" algn="just">
              <a:buFont typeface="Wingdings" panose="05000000000000000000" pitchFamily="2" charset="2"/>
              <a:buChar char="Ø"/>
            </a:pPr>
            <a:r>
              <a:rPr lang="en-MY" sz="2400" dirty="0">
                <a:latin typeface="Calibri" panose="020F0502020204030204" pitchFamily="34" charset="0"/>
                <a:cs typeface="Calibri" panose="020F0502020204030204" pitchFamily="34" charset="0"/>
              </a:rPr>
              <a:t>behavioural symptoms (WMD= -4.82, 95% CI -5.44 to -4.20) </a:t>
            </a:r>
            <a:endParaRPr lang="en-MY" sz="4400" dirty="0">
              <a:latin typeface="Calibri" panose="020F0502020204030204" pitchFamily="34" charset="0"/>
              <a:cs typeface="Calibri" panose="020F0502020204030204" pitchFamily="34" charset="0"/>
            </a:endParaRPr>
          </a:p>
          <a:p>
            <a:pPr algn="just"/>
            <a:r>
              <a:rPr lang="en-MY" sz="2800" dirty="0">
                <a:latin typeface="Calibri" panose="020F0502020204030204" pitchFamily="34" charset="0"/>
                <a:cs typeface="Calibri" panose="020F0502020204030204" pitchFamily="34" charset="0"/>
              </a:rPr>
              <a:t>However, there was significant heterogeneity among the primary papers.</a:t>
            </a:r>
          </a:p>
          <a:p>
            <a:pPr lvl="1"/>
            <a:endParaRPr lang="en-US" dirty="0"/>
          </a:p>
        </p:txBody>
      </p:sp>
      <p:grpSp>
        <p:nvGrpSpPr>
          <p:cNvPr id="4" name="Group 3">
            <a:extLst>
              <a:ext uri="{FF2B5EF4-FFF2-40B4-BE49-F238E27FC236}">
                <a16:creationId xmlns:a16="http://schemas.microsoft.com/office/drawing/2014/main" id="{CA9C0BAC-F704-4013-A191-2893AD31E721}"/>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4D9F217-D3AB-4D0F-BEAA-98EF3075CD34}"/>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EB4E0EE2-08A2-4FD0-8DAE-8BFB6DBB7DD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D6822C6-C7F0-D798-42E8-CEF933BC5374}"/>
              </a:ext>
            </a:extLst>
          </p:cNvPr>
          <p:cNvSpPr txBox="1"/>
          <p:nvPr/>
        </p:nvSpPr>
        <p:spPr>
          <a:xfrm>
            <a:off x="340031" y="6299915"/>
            <a:ext cx="8596668" cy="430887"/>
          </a:xfrm>
          <a:prstGeom prst="rect">
            <a:avLst/>
          </a:prstGeom>
          <a:noFill/>
        </p:spPr>
        <p:txBody>
          <a:bodyPr wrap="square" rtlCol="0">
            <a:spAutoFit/>
          </a:bodyPr>
          <a:lstStyle/>
          <a:p>
            <a:pPr marL="342900" indent="-342900" algn="just">
              <a:buFont typeface="+mj-lt"/>
              <a:buAutoNum type="arabicPeriod" startAt="103"/>
            </a:pPr>
            <a:r>
              <a:rPr lang="en-US" sz="1100" dirty="0">
                <a:latin typeface="Calibri" panose="020F0502020204030204" pitchFamily="34" charset="0"/>
                <a:cs typeface="Calibri" panose="020F0502020204030204" pitchFamily="34" charset="0"/>
              </a:rPr>
              <a:t>Tan MS, Yu JT, Tan CC, et al. Efficacy and adverse effects of ginkgo biloba for cognitive impairment and dementia: a systematic review and meta-analysis. Journal of Alzheimer’s disease: JAD. 2015;43(2):589-603.</a:t>
            </a:r>
          </a:p>
        </p:txBody>
      </p:sp>
    </p:spTree>
    <p:extLst>
      <p:ext uri="{BB962C8B-B14F-4D97-AF65-F5344CB8AC3E}">
        <p14:creationId xmlns:p14="http://schemas.microsoft.com/office/powerpoint/2010/main" val="30496256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02C-8852-4B9F-4025-353245AC984C}"/>
              </a:ext>
            </a:extLst>
          </p:cNvPr>
          <p:cNvSpPr>
            <a:spLocks noGrp="1"/>
          </p:cNvSpPr>
          <p:nvPr>
            <p:ph type="title"/>
          </p:nvPr>
        </p:nvSpPr>
        <p:spPr/>
        <p:txBody>
          <a:bodyPr>
            <a:normAutofit/>
          </a:bodyPr>
          <a:lstStyle/>
          <a:p>
            <a:r>
              <a:rPr lang="en-MY" sz="4000" b="1" dirty="0">
                <a:solidFill>
                  <a:schemeClr val="accent1">
                    <a:lumMod val="75000"/>
                  </a:schemeClr>
                </a:solidFill>
              </a:rPr>
              <a:t>TCM – </a:t>
            </a:r>
            <a:r>
              <a:rPr lang="en-MY" sz="4000" b="1" dirty="0" err="1">
                <a:solidFill>
                  <a:schemeClr val="accent1">
                    <a:lumMod val="75000"/>
                  </a:schemeClr>
                </a:solidFill>
              </a:rPr>
              <a:t>EGb</a:t>
            </a:r>
            <a:r>
              <a:rPr lang="en-MY" sz="4000" b="1" dirty="0">
                <a:solidFill>
                  <a:schemeClr val="accent1">
                    <a:lumMod val="75000"/>
                  </a:schemeClr>
                </a:solidFill>
              </a:rPr>
              <a:t> 761</a:t>
            </a:r>
            <a:endParaRPr lang="en-US" sz="4000" dirty="0"/>
          </a:p>
        </p:txBody>
      </p:sp>
      <p:sp>
        <p:nvSpPr>
          <p:cNvPr id="3" name="Content Placeholder 2">
            <a:extLst>
              <a:ext uri="{FF2B5EF4-FFF2-40B4-BE49-F238E27FC236}">
                <a16:creationId xmlns:a16="http://schemas.microsoft.com/office/drawing/2014/main" id="{0BDA5257-50BF-CA11-B442-E504ACCDD725}"/>
              </a:ext>
            </a:extLst>
          </p:cNvPr>
          <p:cNvSpPr>
            <a:spLocks noGrp="1"/>
          </p:cNvSpPr>
          <p:nvPr>
            <p:ph idx="1"/>
          </p:nvPr>
        </p:nvSpPr>
        <p:spPr>
          <a:xfrm>
            <a:off x="677334" y="1610687"/>
            <a:ext cx="8596668" cy="4430676"/>
          </a:xfrm>
        </p:spPr>
        <p:txBody>
          <a:bodyPr>
            <a:normAutofit lnSpcReduction="10000"/>
          </a:bodyPr>
          <a:lstStyle/>
          <a:p>
            <a:pPr algn="just"/>
            <a:r>
              <a:rPr lang="en-MY" sz="2800" dirty="0">
                <a:latin typeface="Calibri" panose="020F0502020204030204" pitchFamily="34" charset="0"/>
                <a:cs typeface="Calibri" panose="020F0502020204030204" pitchFamily="34" charset="0"/>
              </a:rPr>
              <a:t>On safety, there were no significant differences between EGb761 and placebo in the proportion of participants experiencing any adverse events or serious adverse events for whole group and subgroup analysis </a:t>
            </a:r>
          </a:p>
          <a:p>
            <a:pPr algn="just"/>
            <a:r>
              <a:rPr lang="en-MY" sz="2800" dirty="0">
                <a:latin typeface="Calibri" panose="020F0502020204030204" pitchFamily="34" charset="0"/>
                <a:cs typeface="Calibri" panose="020F0502020204030204" pitchFamily="34" charset="0"/>
              </a:rPr>
              <a:t>Another meta-analysis did not indicate a higher bleeding risk associated with standardised ginkgo biloba extract compared with placebo. However, the study population was not entirely on dementia and the primary papers were mostly of moderate/high risk of bias.</a:t>
            </a:r>
            <a:r>
              <a:rPr lang="en-MY" sz="2800" baseline="30000" dirty="0">
                <a:latin typeface="Calibri" panose="020F0502020204030204" pitchFamily="34" charset="0"/>
                <a:cs typeface="Calibri" panose="020F0502020204030204" pitchFamily="34" charset="0"/>
              </a:rPr>
              <a:t>104 </a:t>
            </a:r>
          </a:p>
          <a:p>
            <a:endParaRPr lang="en-US" dirty="0"/>
          </a:p>
        </p:txBody>
      </p:sp>
      <p:grpSp>
        <p:nvGrpSpPr>
          <p:cNvPr id="4" name="Group 3">
            <a:extLst>
              <a:ext uri="{FF2B5EF4-FFF2-40B4-BE49-F238E27FC236}">
                <a16:creationId xmlns:a16="http://schemas.microsoft.com/office/drawing/2014/main" id="{CBA48750-4E14-778E-E174-F589E525D73E}"/>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53D0729E-9D2B-B70D-496F-C17DF9F4B4AB}"/>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BB02DECF-2E17-EF0E-6AA7-4F22DB723D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97969F3-179B-FB34-94CF-686F5F7C735A}"/>
              </a:ext>
            </a:extLst>
          </p:cNvPr>
          <p:cNvSpPr txBox="1"/>
          <p:nvPr/>
        </p:nvSpPr>
        <p:spPr>
          <a:xfrm>
            <a:off x="340031" y="6299915"/>
            <a:ext cx="8596668" cy="430887"/>
          </a:xfrm>
          <a:prstGeom prst="rect">
            <a:avLst/>
          </a:prstGeom>
          <a:noFill/>
        </p:spPr>
        <p:txBody>
          <a:bodyPr wrap="square" rtlCol="0">
            <a:spAutoFit/>
          </a:bodyPr>
          <a:lstStyle/>
          <a:p>
            <a:pPr marL="342900" indent="-342900" algn="just">
              <a:buFont typeface="+mj-lt"/>
              <a:buAutoNum type="arabicPeriod" startAt="104"/>
            </a:pPr>
            <a:r>
              <a:rPr lang="en-US" sz="1100" dirty="0" err="1">
                <a:latin typeface="Calibri" panose="020F0502020204030204" pitchFamily="34" charset="0"/>
                <a:cs typeface="Calibri" panose="020F0502020204030204" pitchFamily="34" charset="0"/>
              </a:rPr>
              <a:t>Kellermann</a:t>
            </a:r>
            <a:r>
              <a:rPr lang="en-US" sz="1100" dirty="0">
                <a:latin typeface="Calibri" panose="020F0502020204030204" pitchFamily="34" charset="0"/>
                <a:cs typeface="Calibri" panose="020F0502020204030204" pitchFamily="34" charset="0"/>
              </a:rPr>
              <a:t> AJ, </a:t>
            </a:r>
            <a:r>
              <a:rPr lang="en-US" sz="1100" dirty="0" err="1">
                <a:latin typeface="Calibri" panose="020F0502020204030204" pitchFamily="34" charset="0"/>
                <a:cs typeface="Calibri" panose="020F0502020204030204" pitchFamily="34" charset="0"/>
              </a:rPr>
              <a:t>Kloft</a:t>
            </a:r>
            <a:r>
              <a:rPr lang="en-US" sz="1100" dirty="0">
                <a:latin typeface="Calibri" panose="020F0502020204030204" pitchFamily="34" charset="0"/>
                <a:cs typeface="Calibri" panose="020F0502020204030204" pitchFamily="34" charset="0"/>
              </a:rPr>
              <a:t> C. Is there a risk of bleeding associated with standardized Ginkgo biloba extract therapy? A systematic review and meta-analysis. Pharmacotherapy. 2011;31(5):490-502.</a:t>
            </a:r>
          </a:p>
        </p:txBody>
      </p:sp>
    </p:spTree>
    <p:extLst>
      <p:ext uri="{BB962C8B-B14F-4D97-AF65-F5344CB8AC3E}">
        <p14:creationId xmlns:p14="http://schemas.microsoft.com/office/powerpoint/2010/main" val="18253964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B02C-8852-4B9F-4025-353245AC984C}"/>
              </a:ext>
            </a:extLst>
          </p:cNvPr>
          <p:cNvSpPr>
            <a:spLocks noGrp="1"/>
          </p:cNvSpPr>
          <p:nvPr>
            <p:ph type="title"/>
          </p:nvPr>
        </p:nvSpPr>
        <p:spPr/>
        <p:txBody>
          <a:bodyPr>
            <a:normAutofit/>
          </a:bodyPr>
          <a:lstStyle/>
          <a:p>
            <a:r>
              <a:rPr lang="en-MY" sz="4000" b="1" dirty="0">
                <a:solidFill>
                  <a:schemeClr val="accent1">
                    <a:lumMod val="75000"/>
                  </a:schemeClr>
                </a:solidFill>
              </a:rPr>
              <a:t>TCM – Melatonin</a:t>
            </a:r>
            <a:endParaRPr lang="en-US" sz="4000" dirty="0"/>
          </a:p>
        </p:txBody>
      </p:sp>
      <p:sp>
        <p:nvSpPr>
          <p:cNvPr id="3" name="Content Placeholder 2">
            <a:extLst>
              <a:ext uri="{FF2B5EF4-FFF2-40B4-BE49-F238E27FC236}">
                <a16:creationId xmlns:a16="http://schemas.microsoft.com/office/drawing/2014/main" id="{0BDA5257-50BF-CA11-B442-E504ACCDD725}"/>
              </a:ext>
            </a:extLst>
          </p:cNvPr>
          <p:cNvSpPr>
            <a:spLocks noGrp="1"/>
          </p:cNvSpPr>
          <p:nvPr>
            <p:ph idx="1"/>
          </p:nvPr>
        </p:nvSpPr>
        <p:spPr>
          <a:xfrm>
            <a:off x="677334" y="1523025"/>
            <a:ext cx="8596668" cy="4156321"/>
          </a:xfrm>
        </p:spPr>
        <p:txBody>
          <a:bodyPr>
            <a:normAutofit fontScale="92500" lnSpcReduction="10000"/>
          </a:bodyPr>
          <a:lstStyle/>
          <a:p>
            <a:pPr algn="just"/>
            <a:r>
              <a:rPr lang="en-MY" sz="2600" dirty="0">
                <a:latin typeface="Calibri" panose="020F0502020204030204" pitchFamily="34" charset="0"/>
                <a:cs typeface="Calibri" panose="020F0502020204030204" pitchFamily="34" charset="0"/>
              </a:rPr>
              <a:t>A Cochrane systematic review found low-certainty evidence that melatonin doses up to 10 mg may have little or no effect on any major sleep outcome over eight to 10 weeks in people with AD and sleep disturbances.</a:t>
            </a:r>
            <a:r>
              <a:rPr lang="en-MY" sz="2600" baseline="30000" dirty="0">
                <a:latin typeface="Calibri" panose="020F0502020204030204" pitchFamily="34" charset="0"/>
                <a:cs typeface="Calibri" panose="020F0502020204030204" pitchFamily="34" charset="0"/>
              </a:rPr>
              <a:t>96 </a:t>
            </a:r>
          </a:p>
          <a:p>
            <a:pPr algn="just"/>
            <a:r>
              <a:rPr lang="en-MY" sz="2600" dirty="0">
                <a:latin typeface="Calibri" panose="020F0502020204030204" pitchFamily="34" charset="0"/>
                <a:cs typeface="Calibri" panose="020F0502020204030204" pitchFamily="34" charset="0"/>
              </a:rPr>
              <a:t>Another meta-analysis of seven RCTs (mainly moderate quality primary papers) showed melatonin prolonged total sleep time at night (SMD=0.26, 95% CI 0.01 to 0.51) compared with placebo in AD patients</a:t>
            </a:r>
          </a:p>
          <a:p>
            <a:pPr algn="just"/>
            <a:r>
              <a:rPr lang="en-MY" sz="2600" dirty="0">
                <a:latin typeface="Calibri" panose="020F0502020204030204" pitchFamily="34" charset="0"/>
                <a:cs typeface="Calibri" panose="020F0502020204030204" pitchFamily="34" charset="0"/>
              </a:rPr>
              <a:t>However, there was no significant difference in sleep efficacy between melatonin and placebo (SMD= 0.14, 95% CI -0.17 to 0.44).</a:t>
            </a:r>
            <a:r>
              <a:rPr lang="en-MY" sz="2600" baseline="30000" dirty="0">
                <a:latin typeface="Calibri" panose="020F0502020204030204" pitchFamily="34" charset="0"/>
                <a:cs typeface="Calibri" panose="020F0502020204030204" pitchFamily="34" charset="0"/>
              </a:rPr>
              <a:t>105 </a:t>
            </a:r>
          </a:p>
          <a:p>
            <a:endParaRPr lang="en-US" dirty="0"/>
          </a:p>
        </p:txBody>
      </p:sp>
      <p:grpSp>
        <p:nvGrpSpPr>
          <p:cNvPr id="4" name="Group 3">
            <a:extLst>
              <a:ext uri="{FF2B5EF4-FFF2-40B4-BE49-F238E27FC236}">
                <a16:creationId xmlns:a16="http://schemas.microsoft.com/office/drawing/2014/main" id="{A4FEA058-8626-D2A2-1AFA-FDA5AE67E850}"/>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501A451F-2D78-592A-C2E5-6D1B65F5D5C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29F1A2D-2CD5-A72C-0DCC-1B9A5D00E0A0}"/>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4175123A-131F-B33F-3212-768E27309B0C}"/>
              </a:ext>
            </a:extLst>
          </p:cNvPr>
          <p:cNvSpPr txBox="1"/>
          <p:nvPr/>
        </p:nvSpPr>
        <p:spPr>
          <a:xfrm>
            <a:off x="340031" y="6078799"/>
            <a:ext cx="8596668" cy="769441"/>
          </a:xfrm>
          <a:prstGeom prst="rect">
            <a:avLst/>
          </a:prstGeom>
          <a:noFill/>
        </p:spPr>
        <p:txBody>
          <a:bodyPr wrap="square" rtlCol="0">
            <a:spAutoFit/>
          </a:bodyPr>
          <a:lstStyle/>
          <a:p>
            <a:pPr marL="342900" indent="-342900" algn="just">
              <a:buFont typeface="+mj-lt"/>
              <a:buAutoNum type="arabicPeriod" startAt="96"/>
            </a:pPr>
            <a:r>
              <a:rPr lang="en-US" sz="1100" dirty="0">
                <a:latin typeface="Calibri" panose="020F0502020204030204" pitchFamily="34" charset="0"/>
                <a:cs typeface="Calibri" panose="020F0502020204030204" pitchFamily="34" charset="0"/>
              </a:rPr>
              <a:t>McCleery J, Sharpley AL. Pharmacotherapies for sleep disturbances in dementia. The Cochrane database of systematic reviews. 2020;11(11):Cd009178.</a:t>
            </a:r>
          </a:p>
          <a:p>
            <a:pPr marL="342900" indent="-342900" algn="just">
              <a:buFont typeface="+mj-lt"/>
              <a:buAutoNum type="arabicPeriod" startAt="105"/>
            </a:pPr>
            <a:r>
              <a:rPr lang="en-US" sz="1100" dirty="0">
                <a:latin typeface="Calibri" panose="020F0502020204030204" pitchFamily="34" charset="0"/>
                <a:cs typeface="Calibri" panose="020F0502020204030204" pitchFamily="34" charset="0"/>
              </a:rPr>
              <a:t>Wang YY, Zheng W, Ng CH, et al. Meta-analysis of randomized, double-blind, placebo-controlled trials of melatonin in Alzheimer’s disease. International journal of geriatric psychiatry. 2017;32(1):50-7.</a:t>
            </a:r>
          </a:p>
        </p:txBody>
      </p:sp>
    </p:spTree>
    <p:extLst>
      <p:ext uri="{BB962C8B-B14F-4D97-AF65-F5344CB8AC3E}">
        <p14:creationId xmlns:p14="http://schemas.microsoft.com/office/powerpoint/2010/main" val="18309943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6D7697B-2E4D-2354-A690-737DE55267A3}"/>
              </a:ext>
            </a:extLst>
          </p:cNvPr>
          <p:cNvGrpSpPr/>
          <p:nvPr/>
        </p:nvGrpSpPr>
        <p:grpSpPr>
          <a:xfrm>
            <a:off x="9040535" y="6078799"/>
            <a:ext cx="3028428" cy="652003"/>
            <a:chOff x="5595456" y="4337108"/>
            <a:chExt cx="3028428" cy="652003"/>
          </a:xfrm>
        </p:grpSpPr>
        <p:sp>
          <p:nvSpPr>
            <p:cNvPr id="7" name="TextBox 6">
              <a:extLst>
                <a:ext uri="{FF2B5EF4-FFF2-40B4-BE49-F238E27FC236}">
                  <a16:creationId xmlns:a16="http://schemas.microsoft.com/office/drawing/2014/main" id="{E1369C9D-AF1E-01A1-6AA2-10C4EACD7F3E}"/>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A3E66218-40E4-08DF-DDFE-0B3D6EC11E5E}"/>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2" name="Title 1">
            <a:extLst>
              <a:ext uri="{FF2B5EF4-FFF2-40B4-BE49-F238E27FC236}">
                <a16:creationId xmlns:a16="http://schemas.microsoft.com/office/drawing/2014/main" id="{B1774600-5605-AEB6-A495-CB88CA39E3B0}"/>
              </a:ext>
            </a:extLst>
          </p:cNvPr>
          <p:cNvSpPr>
            <a:spLocks noGrp="1"/>
          </p:cNvSpPr>
          <p:nvPr>
            <p:ph type="title"/>
          </p:nvPr>
        </p:nvSpPr>
        <p:spPr>
          <a:xfrm>
            <a:off x="677334" y="424987"/>
            <a:ext cx="8596668" cy="1320800"/>
          </a:xfrm>
        </p:spPr>
        <p:txBody>
          <a:bodyPr>
            <a:normAutofit/>
          </a:bodyPr>
          <a:lstStyle/>
          <a:p>
            <a:r>
              <a:rPr lang="en-US" sz="4000" b="1" dirty="0">
                <a:solidFill>
                  <a:schemeClr val="accent1">
                    <a:lumMod val="75000"/>
                  </a:schemeClr>
                </a:solidFill>
              </a:rPr>
              <a:t>TCM</a:t>
            </a:r>
          </a:p>
        </p:txBody>
      </p:sp>
      <p:sp>
        <p:nvSpPr>
          <p:cNvPr id="3" name="Content Placeholder 2">
            <a:extLst>
              <a:ext uri="{FF2B5EF4-FFF2-40B4-BE49-F238E27FC236}">
                <a16:creationId xmlns:a16="http://schemas.microsoft.com/office/drawing/2014/main" id="{52B04572-CD09-4898-7F91-DA67F6D09089}"/>
              </a:ext>
            </a:extLst>
          </p:cNvPr>
          <p:cNvSpPr>
            <a:spLocks noGrp="1"/>
          </p:cNvSpPr>
          <p:nvPr>
            <p:ph idx="1"/>
          </p:nvPr>
        </p:nvSpPr>
        <p:spPr>
          <a:xfrm>
            <a:off x="677334" y="1085387"/>
            <a:ext cx="8596668" cy="3880773"/>
          </a:xfrm>
        </p:spPr>
        <p:txBody>
          <a:bodyPr/>
          <a:lstStyle/>
          <a:p>
            <a:pPr algn="just"/>
            <a:r>
              <a:rPr lang="en-MY" sz="2800" dirty="0">
                <a:latin typeface="Calibri" panose="020F0502020204030204" pitchFamily="34" charset="0"/>
                <a:cs typeface="Calibri" panose="020F0502020204030204" pitchFamily="34" charset="0"/>
              </a:rPr>
              <a:t>A Cochrane review could not conclude on the effectiveness and safety of traditional Chinese herbal medicine for </a:t>
            </a:r>
            <a:r>
              <a:rPr lang="en-MY" sz="2800" dirty="0" err="1">
                <a:latin typeface="Calibri" panose="020F0502020204030204" pitchFamily="34" charset="0"/>
                <a:cs typeface="Calibri" panose="020F0502020204030204" pitchFamily="34" charset="0"/>
              </a:rPr>
              <a:t>VaD</a:t>
            </a:r>
            <a:r>
              <a:rPr lang="en-MY" sz="2800" dirty="0">
                <a:latin typeface="Calibri" panose="020F0502020204030204" pitchFamily="34" charset="0"/>
                <a:cs typeface="Calibri" panose="020F0502020204030204" pitchFamily="34" charset="0"/>
              </a:rPr>
              <a:t> due to poor reporting and trial methodology of the primary papers.</a:t>
            </a:r>
            <a:r>
              <a:rPr lang="en-MY" sz="2800" baseline="30000" dirty="0">
                <a:latin typeface="Calibri" panose="020F0502020204030204" pitchFamily="34" charset="0"/>
                <a:cs typeface="Calibri" panose="020F0502020204030204" pitchFamily="34" charset="0"/>
              </a:rPr>
              <a:t>106 </a:t>
            </a:r>
          </a:p>
          <a:p>
            <a:pPr algn="just"/>
            <a:r>
              <a:rPr lang="en-MY" sz="2800" dirty="0">
                <a:latin typeface="Calibri" panose="020F0502020204030204" pitchFamily="34" charset="0"/>
                <a:cs typeface="Calibri" panose="020F0502020204030204" pitchFamily="34" charset="0"/>
              </a:rPr>
              <a:t>There is insufficient evidence to support curcumin supplementation as an effective means of both preventing and treating dementia and symptoms of cognitive decline.</a:t>
            </a:r>
            <a:r>
              <a:rPr lang="en-MY" sz="2800" baseline="30000" dirty="0">
                <a:latin typeface="Calibri" panose="020F0502020204030204" pitchFamily="34" charset="0"/>
                <a:cs typeface="Calibri" panose="020F0502020204030204" pitchFamily="34" charset="0"/>
              </a:rPr>
              <a:t>107</a:t>
            </a:r>
          </a:p>
          <a:p>
            <a:endParaRPr lang="en-MY" baseline="30000" dirty="0"/>
          </a:p>
          <a:p>
            <a:endParaRPr lang="en-US" dirty="0"/>
          </a:p>
        </p:txBody>
      </p:sp>
      <p:pic>
        <p:nvPicPr>
          <p:cNvPr id="5" name="Picture 4">
            <a:extLst>
              <a:ext uri="{FF2B5EF4-FFF2-40B4-BE49-F238E27FC236}">
                <a16:creationId xmlns:a16="http://schemas.microsoft.com/office/drawing/2014/main" id="{AE7A4F6F-A952-7793-2B40-72E962204E73}"/>
              </a:ext>
            </a:extLst>
          </p:cNvPr>
          <p:cNvPicPr>
            <a:picLocks noChangeAspect="1"/>
          </p:cNvPicPr>
          <p:nvPr/>
        </p:nvPicPr>
        <p:blipFill rotWithShape="1">
          <a:blip r:embed="rId3">
            <a:extLst>
              <a:ext uri="{28A0092B-C50C-407E-A947-70E740481C1C}">
                <a14:useLocalDpi xmlns:a14="http://schemas.microsoft.com/office/drawing/2010/main" val="0"/>
              </a:ext>
            </a:extLst>
          </a:blip>
          <a:srcRect l="2515" t="484" r="1930" b="8787"/>
          <a:stretch/>
        </p:blipFill>
        <p:spPr>
          <a:xfrm>
            <a:off x="914400" y="4742505"/>
            <a:ext cx="8690995" cy="1198338"/>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F59D26C8-6F6F-5002-DF6A-9CB0F6866B0C}"/>
              </a:ext>
            </a:extLst>
          </p:cNvPr>
          <p:cNvSpPr txBox="1"/>
          <p:nvPr/>
        </p:nvSpPr>
        <p:spPr>
          <a:xfrm>
            <a:off x="340031" y="6078799"/>
            <a:ext cx="8596668" cy="769441"/>
          </a:xfrm>
          <a:prstGeom prst="rect">
            <a:avLst/>
          </a:prstGeom>
          <a:noFill/>
        </p:spPr>
        <p:txBody>
          <a:bodyPr wrap="square" rtlCol="0">
            <a:spAutoFit/>
          </a:bodyPr>
          <a:lstStyle/>
          <a:p>
            <a:pPr marL="342900" indent="-342900" algn="just">
              <a:buFont typeface="+mj-lt"/>
              <a:buAutoNum type="arabicPeriod" startAt="106"/>
            </a:pPr>
            <a:r>
              <a:rPr lang="en-US" sz="1100" dirty="0">
                <a:latin typeface="Calibri" panose="020F0502020204030204" pitchFamily="34" charset="0"/>
                <a:cs typeface="Calibri" panose="020F0502020204030204" pitchFamily="34" charset="0"/>
              </a:rPr>
              <a:t>Chan ES, Bautista DT, Zhu Y, et al. Traditional Chinese herbal medicine for vascular dementia. The Cochrane database of systematic reviews. 2018;12(12):Cd010284.</a:t>
            </a:r>
          </a:p>
          <a:p>
            <a:pPr marL="342900" indent="-342900" algn="just">
              <a:buFont typeface="+mj-lt"/>
              <a:buAutoNum type="arabicPeriod" startAt="106"/>
            </a:pPr>
            <a:r>
              <a:rPr lang="en-US" sz="1100" dirty="0">
                <a:latin typeface="Calibri" panose="020F0502020204030204" pitchFamily="34" charset="0"/>
                <a:cs typeface="Calibri" panose="020F0502020204030204" pitchFamily="34" charset="0"/>
              </a:rPr>
              <a:t>Seddon N, D’Cunha N, Mellor D, et al. Effects of Curcumin on Cognitive Function—A Systematic Review of Randomized Controlled Trials. 2019;4:1-11.</a:t>
            </a:r>
          </a:p>
        </p:txBody>
      </p:sp>
    </p:spTree>
    <p:extLst>
      <p:ext uri="{BB962C8B-B14F-4D97-AF65-F5344CB8AC3E}">
        <p14:creationId xmlns:p14="http://schemas.microsoft.com/office/powerpoint/2010/main" val="29227505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80326-13C8-496E-A832-31728A83259F}"/>
              </a:ext>
            </a:extLst>
          </p:cNvPr>
          <p:cNvSpPr>
            <a:spLocks noGrp="1"/>
          </p:cNvSpPr>
          <p:nvPr>
            <p:ph type="title"/>
          </p:nvPr>
        </p:nvSpPr>
        <p:spPr/>
        <p:txBody>
          <a:bodyPr>
            <a:normAutofit/>
          </a:bodyPr>
          <a:lstStyle/>
          <a:p>
            <a:r>
              <a:rPr lang="en-MY" sz="4000" b="1" dirty="0">
                <a:solidFill>
                  <a:schemeClr val="accent1">
                    <a:lumMod val="75000"/>
                  </a:schemeClr>
                </a:solidFill>
              </a:rPr>
              <a:t>Take Home Message</a:t>
            </a:r>
            <a:endParaRPr lang="en-GB" sz="4000" b="1" dirty="0">
              <a:solidFill>
                <a:schemeClr val="accent1">
                  <a:lumMod val="75000"/>
                </a:schemeClr>
              </a:solidFill>
            </a:endParaRPr>
          </a:p>
        </p:txBody>
      </p:sp>
      <p:grpSp>
        <p:nvGrpSpPr>
          <p:cNvPr id="4" name="Group 3">
            <a:extLst>
              <a:ext uri="{FF2B5EF4-FFF2-40B4-BE49-F238E27FC236}">
                <a16:creationId xmlns:a16="http://schemas.microsoft.com/office/drawing/2014/main" id="{1672320F-A30F-4C47-A703-98AE5B03A02E}"/>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490B9034-8E5F-450A-9864-1DAB7F171F5B}"/>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1F9B0FE3-F90A-4551-B0DC-499D73580B3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0" name="Picture 9">
            <a:extLst>
              <a:ext uri="{FF2B5EF4-FFF2-40B4-BE49-F238E27FC236}">
                <a16:creationId xmlns:a16="http://schemas.microsoft.com/office/drawing/2014/main" id="{A8C4A4B5-ACAB-42C9-8B2C-D2E9E40A611D}"/>
              </a:ext>
            </a:extLst>
          </p:cNvPr>
          <p:cNvPicPr>
            <a:picLocks noChangeAspect="1"/>
          </p:cNvPicPr>
          <p:nvPr/>
        </p:nvPicPr>
        <p:blipFill>
          <a:blip r:embed="rId3"/>
          <a:stretch>
            <a:fillRect/>
          </a:stretch>
        </p:blipFill>
        <p:spPr>
          <a:xfrm>
            <a:off x="503624" y="2134600"/>
            <a:ext cx="10486932" cy="25350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279226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53CD-56F6-4611-B484-E0E568BBA3FB}"/>
              </a:ext>
            </a:extLst>
          </p:cNvPr>
          <p:cNvSpPr>
            <a:spLocks noGrp="1"/>
          </p:cNvSpPr>
          <p:nvPr>
            <p:ph type="title"/>
          </p:nvPr>
        </p:nvSpPr>
        <p:spPr>
          <a:xfrm>
            <a:off x="2834643" y="2292304"/>
            <a:ext cx="5350568" cy="1320800"/>
          </a:xfrm>
        </p:spPr>
        <p:txBody>
          <a:bodyPr>
            <a:normAutofit/>
          </a:bodyPr>
          <a:lstStyle/>
          <a:p>
            <a:pPr algn="ctr"/>
            <a:r>
              <a:rPr lang="en-MY" sz="6600" b="1" dirty="0">
                <a:solidFill>
                  <a:schemeClr val="accent1">
                    <a:lumMod val="75000"/>
                  </a:schemeClr>
                </a:solidFill>
                <a:latin typeface="Aharoni" panose="02010803020104030203" pitchFamily="2" charset="-79"/>
                <a:cs typeface="Aharoni" panose="02010803020104030203" pitchFamily="2" charset="-79"/>
              </a:rPr>
              <a:t>Thank You</a:t>
            </a:r>
          </a:p>
        </p:txBody>
      </p:sp>
      <p:grpSp>
        <p:nvGrpSpPr>
          <p:cNvPr id="8" name="Group 7">
            <a:extLst>
              <a:ext uri="{FF2B5EF4-FFF2-40B4-BE49-F238E27FC236}">
                <a16:creationId xmlns:a16="http://schemas.microsoft.com/office/drawing/2014/main" id="{40593AED-8542-422A-9ED1-36D36F60C36C}"/>
              </a:ext>
            </a:extLst>
          </p:cNvPr>
          <p:cNvGrpSpPr/>
          <p:nvPr/>
        </p:nvGrpSpPr>
        <p:grpSpPr>
          <a:xfrm>
            <a:off x="3623803" y="3340224"/>
            <a:ext cx="3772248" cy="1092879"/>
            <a:chOff x="3906936" y="3429000"/>
            <a:chExt cx="3772248" cy="1092879"/>
          </a:xfrm>
        </p:grpSpPr>
        <p:sp>
          <p:nvSpPr>
            <p:cNvPr id="4" name="TextBox 3">
              <a:extLst>
                <a:ext uri="{FF2B5EF4-FFF2-40B4-BE49-F238E27FC236}">
                  <a16:creationId xmlns:a16="http://schemas.microsoft.com/office/drawing/2014/main" id="{C0139F4C-8E8E-432E-B562-12F9C51890BD}"/>
                </a:ext>
              </a:extLst>
            </p:cNvPr>
            <p:cNvSpPr txBox="1"/>
            <p:nvPr/>
          </p:nvSpPr>
          <p:spPr>
            <a:xfrm>
              <a:off x="3906936" y="3613104"/>
              <a:ext cx="3772248" cy="738664"/>
            </a:xfrm>
            <a:prstGeom prst="rect">
              <a:avLst/>
            </a:prstGeom>
            <a:solidFill>
              <a:srgbClr val="EFCEFE"/>
            </a:solidFill>
          </p:spPr>
          <p:txBody>
            <a:bodyPr wrap="square" rtlCol="0">
              <a:spAutoFit/>
            </a:bodyPr>
            <a:lstStyle/>
            <a:p>
              <a:pPr marL="896938" algn="ctr"/>
              <a:r>
                <a:rPr lang="en-MY" sz="1400" dirty="0">
                  <a:latin typeface="Berlin Sans FB Demi" panose="020E0802020502020306" pitchFamily="34" charset="0"/>
                </a:rPr>
                <a:t>Training of Core Trainers on </a:t>
              </a:r>
            </a:p>
            <a:p>
              <a:pPr marL="896938" algn="ctr"/>
              <a:r>
                <a:rPr lang="en-MY" sz="1400" dirty="0">
                  <a:latin typeface="Berlin Sans FB Demi" panose="020E0802020502020306" pitchFamily="34" charset="0"/>
                </a:rPr>
                <a:t>CPG Management of Dementia (Third Edition)</a:t>
              </a:r>
            </a:p>
          </p:txBody>
        </p:sp>
        <p:pic>
          <p:nvPicPr>
            <p:cNvPr id="7" name="Picture 6">
              <a:extLst>
                <a:ext uri="{FF2B5EF4-FFF2-40B4-BE49-F238E27FC236}">
                  <a16:creationId xmlns:a16="http://schemas.microsoft.com/office/drawing/2014/main" id="{CEC0418B-32DF-4EB8-B575-F76303EEA2D8}"/>
                </a:ext>
              </a:extLst>
            </p:cNvPr>
            <p:cNvPicPr>
              <a:picLocks noChangeAspect="1"/>
            </p:cNvPicPr>
            <p:nvPr/>
          </p:nvPicPr>
          <p:blipFill>
            <a:blip r:embed="rId2"/>
            <a:stretch>
              <a:fillRect/>
            </a:stretch>
          </p:blipFill>
          <p:spPr>
            <a:xfrm>
              <a:off x="4051517" y="3429000"/>
              <a:ext cx="710464" cy="1092879"/>
            </a:xfrm>
            <a:prstGeom prst="rect">
              <a:avLst/>
            </a:prstGeom>
            <a:ln>
              <a:solidFill>
                <a:schemeClr val="accent1">
                  <a:lumMod val="75000"/>
                </a:schemeClr>
              </a:solidFill>
            </a:ln>
          </p:spPr>
        </p:pic>
      </p:grpSp>
    </p:spTree>
    <p:extLst>
      <p:ext uri="{BB962C8B-B14F-4D97-AF65-F5344CB8AC3E}">
        <p14:creationId xmlns:p14="http://schemas.microsoft.com/office/powerpoint/2010/main" val="2629935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C561C62-81F6-46C6-B3BA-9AA57625090D}"/>
              </a:ext>
            </a:extLst>
          </p:cNvPr>
          <p:cNvSpPr>
            <a:spLocks noGrp="1"/>
          </p:cNvSpPr>
          <p:nvPr>
            <p:ph idx="1"/>
          </p:nvPr>
        </p:nvSpPr>
        <p:spPr>
          <a:xfrm>
            <a:off x="1244439" y="5673024"/>
            <a:ext cx="7754151" cy="985422"/>
          </a:xfrm>
        </p:spPr>
        <p:txBody>
          <a:bodyPr>
            <a:normAutofit/>
          </a:bodyPr>
          <a:lstStyle/>
          <a:p>
            <a:pPr marL="0" indent="0" algn="just">
              <a:buNone/>
            </a:pPr>
            <a:r>
              <a:rPr lang="en-GB" sz="1400" b="1" dirty="0">
                <a:latin typeface="Calibri" panose="020F0502020204030204" pitchFamily="34" charset="0"/>
                <a:cs typeface="Calibri" panose="020F0502020204030204" pitchFamily="34" charset="0"/>
              </a:rPr>
              <a:t>Source: </a:t>
            </a:r>
            <a:r>
              <a:rPr lang="en-MY" sz="1400" b="0" i="0" dirty="0">
                <a:solidFill>
                  <a:srgbClr val="212121"/>
                </a:solidFill>
                <a:effectLst/>
                <a:latin typeface="Calibri" panose="020F0502020204030204" pitchFamily="34" charset="0"/>
                <a:cs typeface="Calibri" panose="020F0502020204030204" pitchFamily="34" charset="0"/>
              </a:rPr>
              <a:t>Singh M, Kaur M, </a:t>
            </a:r>
            <a:r>
              <a:rPr lang="en-MY" sz="1400" b="0" i="0" dirty="0" err="1">
                <a:solidFill>
                  <a:srgbClr val="212121"/>
                </a:solidFill>
                <a:effectLst/>
                <a:latin typeface="Calibri" panose="020F0502020204030204" pitchFamily="34" charset="0"/>
                <a:cs typeface="Calibri" panose="020F0502020204030204" pitchFamily="34" charset="0"/>
              </a:rPr>
              <a:t>Kukreja</a:t>
            </a:r>
            <a:r>
              <a:rPr lang="en-MY" sz="1400" b="0" i="0" dirty="0">
                <a:solidFill>
                  <a:srgbClr val="212121"/>
                </a:solidFill>
                <a:effectLst/>
                <a:latin typeface="Calibri" panose="020F0502020204030204" pitchFamily="34" charset="0"/>
                <a:cs typeface="Calibri" panose="020F0502020204030204" pitchFamily="34" charset="0"/>
              </a:rPr>
              <a:t> H, et al. Acetylcholinesterase inhibitors as Alzheimer therapy: from nerve toxins to neuroprotection. </a:t>
            </a:r>
            <a:r>
              <a:rPr lang="en-MY" sz="1400" b="0" i="0" dirty="0" err="1">
                <a:solidFill>
                  <a:srgbClr val="212121"/>
                </a:solidFill>
                <a:effectLst/>
                <a:latin typeface="Calibri" panose="020F0502020204030204" pitchFamily="34" charset="0"/>
                <a:cs typeface="Calibri" panose="020F0502020204030204" pitchFamily="34" charset="0"/>
              </a:rPr>
              <a:t>Eur</a:t>
            </a:r>
            <a:r>
              <a:rPr lang="en-MY" sz="1400" b="0" i="0" dirty="0">
                <a:solidFill>
                  <a:srgbClr val="212121"/>
                </a:solidFill>
                <a:effectLst/>
                <a:latin typeface="Calibri" panose="020F0502020204030204" pitchFamily="34" charset="0"/>
                <a:cs typeface="Calibri" panose="020F0502020204030204" pitchFamily="34" charset="0"/>
              </a:rPr>
              <a:t> J Med Chem. 2013;70:165-88. Available at: </a:t>
            </a:r>
            <a:r>
              <a:rPr lang="en-GB" sz="1400" dirty="0">
                <a:latin typeface="Calibri" panose="020F0502020204030204" pitchFamily="34" charset="0"/>
                <a:cs typeface="Calibri" panose="020F0502020204030204" pitchFamily="34" charset="0"/>
              </a:rPr>
              <a:t>https://www.sciencedirect.com/science/article/pii/S0223523413006314</a:t>
            </a:r>
          </a:p>
        </p:txBody>
      </p:sp>
      <p:pic>
        <p:nvPicPr>
          <p:cNvPr id="1026" name="Picture 2">
            <a:extLst>
              <a:ext uri="{FF2B5EF4-FFF2-40B4-BE49-F238E27FC236}">
                <a16:creationId xmlns:a16="http://schemas.microsoft.com/office/drawing/2014/main" id="{7697072D-B0DD-42AA-8BE1-16C58EE747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8080" y="305236"/>
            <a:ext cx="4986867" cy="51125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B5379856-35A3-43F5-922A-0DE8F214CD98}"/>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D18044B1-BA27-46D7-8AAD-DF85FF512F25}"/>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B24061AC-087A-43A5-85AF-BCADAAE13582}"/>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33324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p:txBody>
          <a:bodyPr>
            <a:normAutofit/>
          </a:bodyPr>
          <a:lstStyle/>
          <a:p>
            <a:r>
              <a:rPr lang="en-MY" sz="4400" b="1" dirty="0">
                <a:solidFill>
                  <a:schemeClr val="accent1">
                    <a:lumMod val="75000"/>
                  </a:schemeClr>
                </a:solidFill>
                <a:cs typeface="Aharoni" panose="02010803020104030203" pitchFamily="2" charset="-79"/>
              </a:rPr>
              <a:t>Considerations</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766656"/>
            <a:ext cx="8596668" cy="4274707"/>
          </a:xfrm>
        </p:spPr>
        <p:txBody>
          <a:bodyPr>
            <a:normAutofit fontScale="85000" lnSpcReduction="10000"/>
          </a:bodyPr>
          <a:lstStyle/>
          <a:p>
            <a:pPr algn="just"/>
            <a:r>
              <a:rPr lang="en-US" sz="3300" dirty="0">
                <a:latin typeface="Calibri" panose="020F0502020204030204" pitchFamily="34" charset="0"/>
                <a:cs typeface="Calibri" panose="020F0502020204030204" pitchFamily="34" charset="0"/>
              </a:rPr>
              <a:t>Available pharmacological treatment for dementia is not curative; however, they are aimed at managing symptoms (cognitive, noncognitive and behavioral), improve independence and preserve function.</a:t>
            </a:r>
            <a:r>
              <a:rPr lang="en-US" sz="3300" baseline="30000" dirty="0">
                <a:latin typeface="Calibri" panose="020F0502020204030204" pitchFamily="34" charset="0"/>
                <a:cs typeface="Calibri" panose="020F0502020204030204" pitchFamily="34" charset="0"/>
              </a:rPr>
              <a:t>42</a:t>
            </a:r>
            <a:endParaRPr lang="en-US" sz="3300" baseline="30000" dirty="0">
              <a:solidFill>
                <a:srgbClr val="FF0000"/>
              </a:solidFill>
              <a:latin typeface="Calibri" panose="020F0502020204030204" pitchFamily="34" charset="0"/>
              <a:cs typeface="Calibri" panose="020F0502020204030204" pitchFamily="34" charset="0"/>
            </a:endParaRPr>
          </a:p>
          <a:p>
            <a:pPr algn="just"/>
            <a:r>
              <a:rPr lang="en-US" sz="3300" dirty="0">
                <a:latin typeface="Calibri" panose="020F0502020204030204" pitchFamily="34" charset="0"/>
                <a:cs typeface="Calibri" panose="020F0502020204030204" pitchFamily="34" charset="0"/>
              </a:rPr>
              <a:t>For those who require regular medication, the ‘3T’ approach is a good practice</a:t>
            </a:r>
          </a:p>
          <a:p>
            <a:pPr lvl="1" algn="just">
              <a:buFont typeface="Wingdings" panose="05000000000000000000" pitchFamily="2" charset="2"/>
              <a:buChar char="Ø"/>
            </a:pPr>
            <a:r>
              <a:rPr lang="en-US" sz="3100" dirty="0">
                <a:latin typeface="Calibri" panose="020F0502020204030204" pitchFamily="34" charset="0"/>
                <a:cs typeface="Calibri" panose="020F0502020204030204" pitchFamily="34" charset="0"/>
              </a:rPr>
              <a:t>Specific target symptom</a:t>
            </a:r>
          </a:p>
          <a:p>
            <a:pPr lvl="1" algn="just">
              <a:buFont typeface="Wingdings" panose="05000000000000000000" pitchFamily="2" charset="2"/>
              <a:buChar char="Ø"/>
            </a:pPr>
            <a:r>
              <a:rPr lang="en-US" sz="3100" dirty="0">
                <a:latin typeface="Calibri" panose="020F0502020204030204" pitchFamily="34" charset="0"/>
                <a:cs typeface="Calibri" panose="020F0502020204030204" pitchFamily="34" charset="0"/>
              </a:rPr>
              <a:t>Start low and titrate</a:t>
            </a:r>
          </a:p>
          <a:p>
            <a:pPr lvl="1" algn="just">
              <a:buFont typeface="Wingdings" panose="05000000000000000000" pitchFamily="2" charset="2"/>
              <a:buChar char="Ø"/>
            </a:pPr>
            <a:r>
              <a:rPr lang="en-US" sz="3100" dirty="0">
                <a:latin typeface="Calibri" panose="020F0502020204030204" pitchFamily="34" charset="0"/>
                <a:cs typeface="Calibri" panose="020F0502020204030204" pitchFamily="34" charset="0"/>
              </a:rPr>
              <a:t>Time limited</a:t>
            </a:r>
          </a:p>
          <a:p>
            <a:pPr algn="just"/>
            <a:endParaRPr lang="en-US" sz="3300" dirty="0">
              <a:latin typeface="Calibri" panose="020F0502020204030204" pitchFamily="34" charset="0"/>
              <a:cs typeface="Calibri" panose="020F0502020204030204" pitchFamily="34" charset="0"/>
            </a:endParaRPr>
          </a:p>
          <a:p>
            <a:pPr marL="457200" lvl="1" indent="0" algn="just">
              <a:buNone/>
            </a:pPr>
            <a:endParaRPr lang="en-MY" sz="2800" dirty="0">
              <a:latin typeface="Calibri" panose="020F0502020204030204" pitchFamily="34" charset="0"/>
              <a:cs typeface="Calibri" panose="020F0502020204030204" pitchFamily="34" charset="0"/>
            </a:endParaRP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B28E6CB6-BBDE-457A-9A5D-83D5C25FF587}"/>
              </a:ext>
            </a:extLst>
          </p:cNvPr>
          <p:cNvSpPr txBox="1"/>
          <p:nvPr/>
        </p:nvSpPr>
        <p:spPr>
          <a:xfrm>
            <a:off x="443867" y="6257916"/>
            <a:ext cx="8596668" cy="461665"/>
          </a:xfrm>
          <a:prstGeom prst="rect">
            <a:avLst/>
          </a:prstGeom>
          <a:noFill/>
        </p:spPr>
        <p:txBody>
          <a:bodyPr wrap="square" rtlCol="0">
            <a:spAutoFit/>
          </a:bodyPr>
          <a:lstStyle/>
          <a:p>
            <a:pPr marL="342900" indent="-342900" algn="just">
              <a:buFont typeface="+mj-lt"/>
              <a:buAutoNum type="arabicPeriod" startAt="42"/>
            </a:pPr>
            <a:r>
              <a:rPr lang="en-US" sz="1200" dirty="0">
                <a:latin typeface="Calibri" panose="020F0502020204030204" pitchFamily="34" charset="0"/>
                <a:cs typeface="Calibri" panose="020F0502020204030204" pitchFamily="34" charset="0"/>
              </a:rPr>
              <a:t>National Institute for Health and Care Excellence (NICE). Dementia: assessment, management and support for people living with dementia and their </a:t>
            </a:r>
            <a:r>
              <a:rPr lang="en-US" sz="1200" dirty="0" err="1">
                <a:latin typeface="Calibri" panose="020F0502020204030204" pitchFamily="34" charset="0"/>
                <a:cs typeface="Calibri" panose="020F0502020204030204" pitchFamily="34" charset="0"/>
              </a:rPr>
              <a:t>carers</a:t>
            </a:r>
            <a:r>
              <a:rPr lang="en-US" sz="1200" dirty="0">
                <a:latin typeface="Calibri" panose="020F0502020204030204" pitchFamily="34" charset="0"/>
                <a:cs typeface="Calibri" panose="020F0502020204030204" pitchFamily="34" charset="0"/>
              </a:rPr>
              <a:t>. London: NICE; 2018.</a:t>
            </a:r>
          </a:p>
        </p:txBody>
      </p:sp>
    </p:spTree>
    <p:extLst>
      <p:ext uri="{BB962C8B-B14F-4D97-AF65-F5344CB8AC3E}">
        <p14:creationId xmlns:p14="http://schemas.microsoft.com/office/powerpoint/2010/main" val="3883166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p:txBody>
          <a:bodyPr>
            <a:normAutofit/>
          </a:bodyPr>
          <a:lstStyle/>
          <a:p>
            <a:r>
              <a:rPr lang="en-MY" sz="4400" b="1" dirty="0">
                <a:solidFill>
                  <a:schemeClr val="accent1">
                    <a:lumMod val="75000"/>
                  </a:schemeClr>
                </a:solidFill>
                <a:cs typeface="Aharoni" panose="02010803020104030203" pitchFamily="2" charset="-79"/>
              </a:rPr>
              <a:t>Alzheimer’s Disease - Donepezil</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668495"/>
            <a:ext cx="9176880" cy="4785064"/>
          </a:xfrm>
        </p:spPr>
        <p:txBody>
          <a:bodyPr>
            <a:normAutofit fontScale="62500" lnSpcReduction="20000"/>
          </a:bodyPr>
          <a:lstStyle/>
          <a:p>
            <a:pPr algn="just">
              <a:lnSpc>
                <a:spcPct val="120000"/>
              </a:lnSpc>
              <a:spcBef>
                <a:spcPts val="0"/>
              </a:spcBef>
            </a:pPr>
            <a:r>
              <a:rPr lang="en-US" sz="4500" dirty="0">
                <a:latin typeface="Calibri" panose="020F0502020204030204" pitchFamily="34" charset="0"/>
                <a:cs typeface="Calibri" panose="020F0502020204030204" pitchFamily="34" charset="0"/>
              </a:rPr>
              <a:t>All severity</a:t>
            </a:r>
            <a:r>
              <a:rPr lang="en-US" sz="4500" baseline="30000" dirty="0">
                <a:latin typeface="Calibri" panose="020F0502020204030204" pitchFamily="34" charset="0"/>
                <a:cs typeface="Calibri" panose="020F0502020204030204" pitchFamily="34" charset="0"/>
              </a:rPr>
              <a:t>75</a:t>
            </a:r>
            <a:r>
              <a:rPr lang="en-US" sz="3800" baseline="30000" dirty="0">
                <a:latin typeface="Calibri" panose="020F0502020204030204" pitchFamily="34" charset="0"/>
                <a:cs typeface="Calibri" panose="020F0502020204030204" pitchFamily="34" charset="0"/>
              </a:rPr>
              <a:t>, </a:t>
            </a:r>
            <a:r>
              <a:rPr lang="en-US" sz="4500" baseline="30000" dirty="0">
                <a:latin typeface="Calibri" panose="020F0502020204030204" pitchFamily="34" charset="0"/>
                <a:cs typeface="Calibri" panose="020F0502020204030204" pitchFamily="34" charset="0"/>
              </a:rPr>
              <a:t>level I</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10mg &gt;  placebo at 24 - 26 weeks on MMSE (MD=1.05, 95% CI 0.73 to 1.37)</a:t>
            </a:r>
          </a:p>
          <a:p>
            <a:pPr algn="just">
              <a:lnSpc>
                <a:spcPct val="120000"/>
              </a:lnSpc>
              <a:spcBef>
                <a:spcPts val="0"/>
              </a:spcBef>
            </a:pPr>
            <a:r>
              <a:rPr lang="en-US" sz="4500" dirty="0">
                <a:latin typeface="Calibri" panose="020F0502020204030204" pitchFamily="34" charset="0"/>
                <a:cs typeface="Calibri" panose="020F0502020204030204" pitchFamily="34" charset="0"/>
              </a:rPr>
              <a:t>Mild to moderate</a:t>
            </a:r>
            <a:r>
              <a:rPr lang="en-US" sz="4500" baseline="30000" dirty="0">
                <a:latin typeface="Calibri" panose="020F0502020204030204" pitchFamily="34" charset="0"/>
                <a:cs typeface="Calibri" panose="020F0502020204030204" pitchFamily="34" charset="0"/>
              </a:rPr>
              <a:t>75, level I</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10mg &gt; placebo 24 - 26 weeks on ADAS-Cog (MD= -2.67, 95% CI -3.31 to -2.02) </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5mg &gt; placebo 12 - 24 weeks on MMSE (MD=1.22, 95% CI 0.54 to 1.90)</a:t>
            </a:r>
          </a:p>
          <a:p>
            <a:pPr algn="just">
              <a:lnSpc>
                <a:spcPct val="120000"/>
              </a:lnSpc>
              <a:spcBef>
                <a:spcPts val="0"/>
              </a:spcBef>
            </a:pPr>
            <a:r>
              <a:rPr lang="en-US" sz="4500" dirty="0">
                <a:latin typeface="Calibri" panose="020F0502020204030204" pitchFamily="34" charset="0"/>
                <a:cs typeface="Calibri" panose="020F0502020204030204" pitchFamily="34" charset="0"/>
              </a:rPr>
              <a:t>Severe</a:t>
            </a:r>
            <a:r>
              <a:rPr lang="en-US" sz="4500" baseline="30000" dirty="0">
                <a:latin typeface="Calibri" panose="020F0502020204030204" pitchFamily="34" charset="0"/>
                <a:cs typeface="Calibri" panose="020F0502020204030204" pitchFamily="34" charset="0"/>
              </a:rPr>
              <a:t>75, level I</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10mg &gt; placebo on SIB (MD=5.92, 95% CI 4.53 to 7.31)</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5mg = 10mg at 24 weeks on MMSE and SIB</a:t>
            </a:r>
          </a:p>
          <a:p>
            <a:pPr lvl="1" algn="just">
              <a:lnSpc>
                <a:spcPct val="120000"/>
              </a:lnSpc>
              <a:spcBef>
                <a:spcPts val="0"/>
              </a:spcBef>
              <a:buFont typeface="Wingdings" panose="05000000000000000000" pitchFamily="2" charset="2"/>
              <a:buChar char="Ø"/>
            </a:pPr>
            <a:r>
              <a:rPr lang="en-US" sz="3500" dirty="0">
                <a:latin typeface="Calibri" panose="020F0502020204030204" pitchFamily="34" charset="0"/>
                <a:cs typeface="Calibri" panose="020F0502020204030204" pitchFamily="34" charset="0"/>
              </a:rPr>
              <a:t>10mg &gt; 5mg at 24 weeks on ADAS-cog (MD=-1.05, 95% CI -1.80 to -0.30)</a:t>
            </a:r>
            <a:endParaRPr lang="en-MY" sz="3500" dirty="0">
              <a:latin typeface="Calibri" panose="020F0502020204030204" pitchFamily="34" charset="0"/>
              <a:cs typeface="Calibri" panose="020F0502020204030204" pitchFamily="34" charset="0"/>
            </a:endParaRP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24A439BD-69D2-454A-978C-799EC939826D}"/>
              </a:ext>
            </a:extLst>
          </p:cNvPr>
          <p:cNvSpPr txBox="1"/>
          <p:nvPr/>
        </p:nvSpPr>
        <p:spPr>
          <a:xfrm>
            <a:off x="443867" y="6257916"/>
            <a:ext cx="8596668" cy="461665"/>
          </a:xfrm>
          <a:prstGeom prst="rect">
            <a:avLst/>
          </a:prstGeom>
          <a:noFill/>
        </p:spPr>
        <p:txBody>
          <a:bodyPr wrap="square" rtlCol="0">
            <a:spAutoFit/>
          </a:bodyPr>
          <a:lstStyle/>
          <a:p>
            <a:pPr marL="342900" indent="-342900" algn="just">
              <a:buFont typeface="+mj-lt"/>
              <a:buAutoNum type="arabicPeriod" startAt="75"/>
            </a:pPr>
            <a:r>
              <a:rPr lang="en-US" sz="1200" dirty="0">
                <a:latin typeface="Calibri" panose="020F0502020204030204" pitchFamily="34" charset="0"/>
                <a:cs typeface="Calibri" panose="020F0502020204030204" pitchFamily="34" charset="0"/>
              </a:rPr>
              <a:t>Birks JS, Harvey RJ. Donepezil for dementia due to Alzheimer’s disease. The Cochrane database of systematic reviews. 2018;6(6):CD001190.</a:t>
            </a:r>
          </a:p>
        </p:txBody>
      </p:sp>
    </p:spTree>
    <p:extLst>
      <p:ext uri="{BB962C8B-B14F-4D97-AF65-F5344CB8AC3E}">
        <p14:creationId xmlns:p14="http://schemas.microsoft.com/office/powerpoint/2010/main" val="1092345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p:txBody>
          <a:bodyPr>
            <a:normAutofit fontScale="90000"/>
          </a:bodyPr>
          <a:lstStyle/>
          <a:p>
            <a:r>
              <a:rPr lang="en-MY" sz="4400" b="1" dirty="0">
                <a:solidFill>
                  <a:schemeClr val="accent1">
                    <a:lumMod val="75000"/>
                  </a:schemeClr>
                </a:solidFill>
                <a:cs typeface="Aharoni" panose="02010803020104030203" pitchFamily="2" charset="-79"/>
              </a:rPr>
              <a:t>Alzheimer’s Disease – Donepezil</a:t>
            </a:r>
            <a:r>
              <a:rPr lang="en-MY" sz="2700" b="1" dirty="0">
                <a:solidFill>
                  <a:schemeClr val="accent1">
                    <a:lumMod val="75000"/>
                  </a:schemeClr>
                </a:solidFill>
                <a:cs typeface="Aharoni" panose="02010803020104030203" pitchFamily="2" charset="-79"/>
              </a:rPr>
              <a:t>-2</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4" y="1766656"/>
            <a:ext cx="8596668" cy="4481744"/>
          </a:xfrm>
        </p:spPr>
        <p:txBody>
          <a:bodyPr>
            <a:normAutofit/>
          </a:bodyPr>
          <a:lstStyle/>
          <a:p>
            <a:pPr algn="just"/>
            <a:r>
              <a:rPr lang="en-US" sz="3200" dirty="0">
                <a:latin typeface="Calibri" panose="020F0502020204030204" pitchFamily="34" charset="0"/>
                <a:cs typeface="Calibri" panose="020F0502020204030204" pitchFamily="34" charset="0"/>
              </a:rPr>
              <a:t>Safety</a:t>
            </a:r>
            <a:r>
              <a:rPr lang="en-US" sz="3200" baseline="30000" dirty="0">
                <a:latin typeface="Calibri" panose="020F0502020204030204" pitchFamily="34" charset="0"/>
                <a:cs typeface="Calibri" panose="020F0502020204030204" pitchFamily="34" charset="0"/>
              </a:rPr>
              <a:t>75, level I</a:t>
            </a: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Donepezil 5mg = placebo at 24 weeks</a:t>
            </a: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Donepezil </a:t>
            </a:r>
            <a:r>
              <a:rPr lang="en-US" sz="2800">
                <a:latin typeface="Calibri" panose="020F0502020204030204" pitchFamily="34" charset="0"/>
                <a:cs typeface="Calibri" panose="020F0502020204030204" pitchFamily="34" charset="0"/>
              </a:rPr>
              <a:t>10mg &gt; 5mg </a:t>
            </a:r>
            <a:r>
              <a:rPr lang="en-US" sz="2800" dirty="0">
                <a:latin typeface="Calibri" panose="020F0502020204030204" pitchFamily="34" charset="0"/>
                <a:cs typeface="Calibri" panose="020F0502020204030204" pitchFamily="34" charset="0"/>
              </a:rPr>
              <a:t>26 weeks (OR=1.56, 95% CI 1.07 to 2.28) &amp; placebo 24 weeks (OR=1.59, 95% CI 1.23 to 2.05) </a:t>
            </a:r>
          </a:p>
          <a:p>
            <a:pPr lvl="1" algn="just">
              <a:buFont typeface="Wingdings" panose="05000000000000000000" pitchFamily="2" charset="2"/>
              <a:buChar char="Ø"/>
            </a:pPr>
            <a:r>
              <a:rPr lang="en-US" sz="2800" dirty="0">
                <a:latin typeface="Calibri" panose="020F0502020204030204" pitchFamily="34" charset="0"/>
                <a:cs typeface="Calibri" panose="020F0502020204030204" pitchFamily="34" charset="0"/>
              </a:rPr>
              <a:t>mild AEs namely nausea, vomiting and diarrhea</a:t>
            </a:r>
          </a:p>
          <a:p>
            <a:pPr marL="457200" lvl="1" indent="0" algn="just">
              <a:buNone/>
            </a:pPr>
            <a:endParaRPr lang="en-GB"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4220685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CFBD1-B72E-4BE8-A576-9476F03019AB}"/>
              </a:ext>
            </a:extLst>
          </p:cNvPr>
          <p:cNvSpPr>
            <a:spLocks noGrp="1"/>
          </p:cNvSpPr>
          <p:nvPr>
            <p:ph type="title"/>
          </p:nvPr>
        </p:nvSpPr>
        <p:spPr>
          <a:xfrm>
            <a:off x="677333" y="609600"/>
            <a:ext cx="8750751" cy="1320800"/>
          </a:xfrm>
        </p:spPr>
        <p:txBody>
          <a:bodyPr>
            <a:normAutofit fontScale="90000"/>
          </a:bodyPr>
          <a:lstStyle/>
          <a:p>
            <a:r>
              <a:rPr lang="en-MY" sz="4400" b="1" dirty="0">
                <a:solidFill>
                  <a:schemeClr val="accent1">
                    <a:lumMod val="75000"/>
                  </a:schemeClr>
                </a:solidFill>
                <a:cs typeface="Aharoni" panose="02010803020104030203" pitchFamily="2" charset="-79"/>
              </a:rPr>
              <a:t>Alzheimer’s Disease – Rivastigmine</a:t>
            </a:r>
            <a:endParaRPr lang="en-GB" sz="4400" b="1" dirty="0">
              <a:solidFill>
                <a:schemeClr val="accent1">
                  <a:lumMod val="75000"/>
                </a:schemeClr>
              </a:solidFill>
              <a:cs typeface="Aharoni" panose="02010803020104030203" pitchFamily="2" charset="-79"/>
            </a:endParaRPr>
          </a:p>
        </p:txBody>
      </p:sp>
      <p:sp>
        <p:nvSpPr>
          <p:cNvPr id="3" name="Content Placeholder 2">
            <a:extLst>
              <a:ext uri="{FF2B5EF4-FFF2-40B4-BE49-F238E27FC236}">
                <a16:creationId xmlns:a16="http://schemas.microsoft.com/office/drawing/2014/main" id="{B5B298CF-5141-460E-B5FF-58E92E7B5CC2}"/>
              </a:ext>
            </a:extLst>
          </p:cNvPr>
          <p:cNvSpPr>
            <a:spLocks noGrp="1"/>
          </p:cNvSpPr>
          <p:nvPr>
            <p:ph idx="1"/>
          </p:nvPr>
        </p:nvSpPr>
        <p:spPr>
          <a:xfrm>
            <a:off x="677333" y="1638238"/>
            <a:ext cx="8928306" cy="4762562"/>
          </a:xfrm>
        </p:spPr>
        <p:txBody>
          <a:bodyPr>
            <a:normAutofit fontScale="85000" lnSpcReduction="10000"/>
          </a:bodyPr>
          <a:lstStyle/>
          <a:p>
            <a:pPr algn="just">
              <a:lnSpc>
                <a:spcPct val="120000"/>
              </a:lnSpc>
              <a:spcBef>
                <a:spcPts val="0"/>
              </a:spcBef>
            </a:pPr>
            <a:r>
              <a:rPr lang="en-US" sz="2800" dirty="0">
                <a:latin typeface="Calibri" panose="020F0502020204030204" pitchFamily="34" charset="0"/>
                <a:cs typeface="Calibri" panose="020F0502020204030204" pitchFamily="34" charset="0"/>
              </a:rPr>
              <a:t>Mild to moderate</a:t>
            </a:r>
            <a:r>
              <a:rPr lang="en-US" sz="2800" baseline="30000" dirty="0">
                <a:latin typeface="Calibri" panose="020F0502020204030204" pitchFamily="34" charset="0"/>
                <a:cs typeface="Calibri" panose="020F0502020204030204" pitchFamily="34" charset="0"/>
              </a:rPr>
              <a:t>76, level I</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6 to 12 mg/day twice daily or 9.5 mg/day patch &gt; placebo at 26 weeks on</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MMSE (WMD=0.74, 95% CI 0.52 to 0.97)</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ADAS-Cog test score (WMD= -1.79, 95%CI -2.21 to -1.37)</a:t>
            </a:r>
          </a:p>
          <a:p>
            <a:pPr algn="just">
              <a:lnSpc>
                <a:spcPct val="120000"/>
              </a:lnSpc>
              <a:spcBef>
                <a:spcPts val="0"/>
              </a:spcBef>
            </a:pPr>
            <a:r>
              <a:rPr lang="en-US" sz="2800" dirty="0">
                <a:latin typeface="Calibri" panose="020F0502020204030204" pitchFamily="34" charset="0"/>
                <a:cs typeface="Calibri" panose="020F0502020204030204" pitchFamily="34" charset="0"/>
              </a:rPr>
              <a:t>Capsules (given BD) &gt; placebo at 26 weeks on MMSE for:</a:t>
            </a:r>
            <a:r>
              <a:rPr lang="en-US" sz="2800" baseline="30000" dirty="0">
                <a:latin typeface="Calibri" panose="020F0502020204030204" pitchFamily="34" charset="0"/>
                <a:cs typeface="Calibri" panose="020F0502020204030204" pitchFamily="34" charset="0"/>
              </a:rPr>
              <a:t>76, level I</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1 - 4 mg/day (WMD=0.43, 95% CI 0.08 to 0.78)</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6 - 12 mg/day (WMD=0.82, 95% CI 0.56 to 1.08)</a:t>
            </a:r>
          </a:p>
          <a:p>
            <a:pPr algn="just">
              <a:lnSpc>
                <a:spcPct val="120000"/>
              </a:lnSpc>
              <a:spcBef>
                <a:spcPts val="0"/>
              </a:spcBef>
            </a:pPr>
            <a:r>
              <a:rPr lang="en-US" sz="2800" dirty="0">
                <a:latin typeface="Calibri" panose="020F0502020204030204" pitchFamily="34" charset="0"/>
                <a:cs typeface="Calibri" panose="020F0502020204030204" pitchFamily="34" charset="0"/>
              </a:rPr>
              <a:t>Rivastigmine patch &gt; placebo at 24 weeks on MMSE for:</a:t>
            </a:r>
            <a:r>
              <a:rPr lang="en-US" sz="2800" baseline="30000" dirty="0">
                <a:latin typeface="Calibri" panose="020F0502020204030204" pitchFamily="34" charset="0"/>
                <a:cs typeface="Calibri" panose="020F0502020204030204" pitchFamily="34" charset="0"/>
              </a:rPr>
              <a:t>76, level I</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20 cm2 (17.4 mg/day) patch (MD=0.90, 95% CI 0.32 to 1.48)</a:t>
            </a:r>
          </a:p>
          <a:p>
            <a:pPr lvl="1" algn="just">
              <a:lnSpc>
                <a:spcPct val="120000"/>
              </a:lnSpc>
              <a:spcBef>
                <a:spcPts val="0"/>
              </a:spcBef>
              <a:buFont typeface="Wingdings" panose="05000000000000000000" pitchFamily="2" charset="2"/>
              <a:buChar char="Ø"/>
            </a:pPr>
            <a:r>
              <a:rPr lang="en-US" sz="2400" dirty="0">
                <a:latin typeface="Calibri" panose="020F0502020204030204" pitchFamily="34" charset="0"/>
                <a:cs typeface="Calibri" panose="020F0502020204030204" pitchFamily="34" charset="0"/>
              </a:rPr>
              <a:t>10 cm2 (9.5 mg/day) patch (WMD=0.64, 95% CI 0.26 to 1.02)</a:t>
            </a:r>
          </a:p>
          <a:p>
            <a:pPr algn="just">
              <a:lnSpc>
                <a:spcPct val="120000"/>
              </a:lnSpc>
              <a:spcBef>
                <a:spcPts val="0"/>
              </a:spcBef>
            </a:pPr>
            <a:r>
              <a:rPr lang="en-US" sz="2800" dirty="0">
                <a:latin typeface="Calibri" panose="020F0502020204030204" pitchFamily="34" charset="0"/>
                <a:cs typeface="Calibri" panose="020F0502020204030204" pitchFamily="34" charset="0"/>
              </a:rPr>
              <a:t>Rivastigmine 5 cm2 (4.6 mg/day) patch = placebo at 24 weeks</a:t>
            </a:r>
            <a:r>
              <a:rPr lang="en-US" sz="2800" baseline="30000" dirty="0">
                <a:latin typeface="Calibri" panose="020F0502020204030204" pitchFamily="34" charset="0"/>
                <a:cs typeface="Calibri" panose="020F0502020204030204" pitchFamily="34" charset="0"/>
              </a:rPr>
              <a:t>76, level I</a:t>
            </a:r>
          </a:p>
          <a:p>
            <a:pPr marL="457200" lvl="1" indent="0" algn="just">
              <a:buNone/>
            </a:pPr>
            <a:endParaRPr lang="en-GB" sz="1000" dirty="0"/>
          </a:p>
        </p:txBody>
      </p:sp>
      <p:grpSp>
        <p:nvGrpSpPr>
          <p:cNvPr id="4" name="Group 3">
            <a:extLst>
              <a:ext uri="{FF2B5EF4-FFF2-40B4-BE49-F238E27FC236}">
                <a16:creationId xmlns:a16="http://schemas.microsoft.com/office/drawing/2014/main" id="{2109A4A0-0698-4566-A9E5-A2BA2F7DE14A}"/>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BDE6C0-C9B8-4BE5-857A-DB7CF19E384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75D4AAE4-C0D5-4744-A444-962420364F19}"/>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A9370CC0-E543-4C56-B557-7849B42E348C}"/>
              </a:ext>
            </a:extLst>
          </p:cNvPr>
          <p:cNvSpPr txBox="1"/>
          <p:nvPr/>
        </p:nvSpPr>
        <p:spPr>
          <a:xfrm>
            <a:off x="443867" y="6381447"/>
            <a:ext cx="8596668" cy="276999"/>
          </a:xfrm>
          <a:prstGeom prst="rect">
            <a:avLst/>
          </a:prstGeom>
          <a:noFill/>
        </p:spPr>
        <p:txBody>
          <a:bodyPr wrap="square" rtlCol="0">
            <a:spAutoFit/>
          </a:bodyPr>
          <a:lstStyle/>
          <a:p>
            <a:pPr marL="342900" indent="-342900" algn="just">
              <a:buFont typeface="+mj-lt"/>
              <a:buAutoNum type="arabicPeriod" startAt="76"/>
            </a:pPr>
            <a:r>
              <a:rPr lang="en-US" sz="1200" dirty="0">
                <a:latin typeface="Calibri" panose="020F0502020204030204" pitchFamily="34" charset="0"/>
                <a:cs typeface="Calibri" panose="020F0502020204030204" pitchFamily="34" charset="0"/>
              </a:rPr>
              <a:t>Birks JS, Grimley Evans J. Rivastigmine for Alzheimer’s disease. The Cochrane database of systematic reviews. 2015(4):CD001191.</a:t>
            </a:r>
          </a:p>
        </p:txBody>
      </p:sp>
    </p:spTree>
    <p:extLst>
      <p:ext uri="{BB962C8B-B14F-4D97-AF65-F5344CB8AC3E}">
        <p14:creationId xmlns:p14="http://schemas.microsoft.com/office/powerpoint/2010/main" val="12445090"/>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4442</Words>
  <Application>Microsoft Office PowerPoint</Application>
  <PresentationFormat>Widescreen</PresentationFormat>
  <Paragraphs>322</Paragraphs>
  <Slides>47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Aharoni</vt:lpstr>
      <vt:lpstr>Arial</vt:lpstr>
      <vt:lpstr>Berlin Sans FB Demi</vt:lpstr>
      <vt:lpstr>Calibri</vt:lpstr>
      <vt:lpstr>Trebuchet MS</vt:lpstr>
      <vt:lpstr>Wingdings</vt:lpstr>
      <vt:lpstr>Wingdings 3</vt:lpstr>
      <vt:lpstr>Facet</vt:lpstr>
      <vt:lpstr>PowerPoint Presentation</vt:lpstr>
      <vt:lpstr>Learning Objectives</vt:lpstr>
      <vt:lpstr>Introduction</vt:lpstr>
      <vt:lpstr>Glimpse at MOH Formulary</vt:lpstr>
      <vt:lpstr>PowerPoint Presentation</vt:lpstr>
      <vt:lpstr>Considerations</vt:lpstr>
      <vt:lpstr>Alzheimer’s Disease - Donepezil</vt:lpstr>
      <vt:lpstr>Alzheimer’s Disease – Donepezil-2</vt:lpstr>
      <vt:lpstr>Alzheimer’s Disease – Rivastigmine</vt:lpstr>
      <vt:lpstr>Alzheimer’s Disease – Rivastigmine-2</vt:lpstr>
      <vt:lpstr>Alzheimer’s Disease – Rivastigmine-3</vt:lpstr>
      <vt:lpstr>Alzheimer’s Disease – Galantamine</vt:lpstr>
      <vt:lpstr>Alzheimer’s Disease – AChEI</vt:lpstr>
      <vt:lpstr>Alzheimer’s Disease – Memantine</vt:lpstr>
      <vt:lpstr>Alzheimer’s Disease – Memantine-2</vt:lpstr>
      <vt:lpstr>Alzheimer’s Disease – RECOMMENDATION</vt:lpstr>
      <vt:lpstr>Vascular Dementia - Donepezil</vt:lpstr>
      <vt:lpstr>Vascular Dementia - Rivastigmine</vt:lpstr>
      <vt:lpstr>Vascular Dementia - Memantine</vt:lpstr>
      <vt:lpstr>Vascular Dementia – All meds</vt:lpstr>
      <vt:lpstr>Vascular Dementia – RECOMMENDATIONS</vt:lpstr>
      <vt:lpstr>Lewy Body Disease (Dementia with Lewy Body/Parkinson’s Disease Dementia)</vt:lpstr>
      <vt:lpstr>Lewy Body Disease (Dementia with Lewy Body/Parkinson’s Disease Dementia) - RECOMMENDATIONS</vt:lpstr>
      <vt:lpstr>Frontotemporal Dementia</vt:lpstr>
      <vt:lpstr>Frontotemporal Dementia - SAFETY</vt:lpstr>
      <vt:lpstr>Frontotemporal Dementia</vt:lpstr>
      <vt:lpstr>Behavioural and Psychological Symptoms (BPSD) - Antipsychotics</vt:lpstr>
      <vt:lpstr>Behavioural and Psychological Symptoms (BPSD) - Antipsychotics</vt:lpstr>
      <vt:lpstr>Behavioural and Psychological Symptoms (BPSD) - Antidepressants</vt:lpstr>
      <vt:lpstr>Behavioural and Psychological Symptoms (BPSD) – Mood Stabilizers</vt:lpstr>
      <vt:lpstr>Behavioural and Psychological Symptoms (BPSD) – Others</vt:lpstr>
      <vt:lpstr>Behavioural and Psychological Symptoms (BPSD) – Safety</vt:lpstr>
      <vt:lpstr>Behavioural and Psychological Symptoms (BPSD) – Safety-2</vt:lpstr>
      <vt:lpstr>Behavioural and Psychological Symptoms (BPSD)</vt:lpstr>
      <vt:lpstr>Behavioural and Psychological Symptoms (BPSD) - RECOMMENDATIONS</vt:lpstr>
      <vt:lpstr>Potentially Inappropriate Prescription (PIP)</vt:lpstr>
      <vt:lpstr>PowerPoint Presentation</vt:lpstr>
      <vt:lpstr>Potentially Inappropriate Prescription (PIP)-2</vt:lpstr>
      <vt:lpstr>Potentially Inappropriate Prescription (PIP)-3</vt:lpstr>
      <vt:lpstr>Potentially Inappropriate Prescription (PIP) - RECOMMENDATIONS</vt:lpstr>
      <vt:lpstr>PowerPoint Presentation</vt:lpstr>
      <vt:lpstr>TCM – EGb 761</vt:lpstr>
      <vt:lpstr>TCM – EGb 761</vt:lpstr>
      <vt:lpstr>TCM – Melatonin</vt:lpstr>
      <vt:lpstr>TCM</vt:lpstr>
      <vt:lpstr>Take Home Message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Ayuni</dc:creator>
  <cp:lastModifiedBy>Ayuni</cp:lastModifiedBy>
  <cp:revision>26</cp:revision>
  <dcterms:created xsi:type="dcterms:W3CDTF">2022-03-17T07:36:10Z</dcterms:created>
  <dcterms:modified xsi:type="dcterms:W3CDTF">2022-06-14T04:34:43Z</dcterms:modified>
</cp:coreProperties>
</file>